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0" r:id="rId4"/>
    <p:sldId id="259" r:id="rId5"/>
    <p:sldId id="261" r:id="rId6"/>
    <p:sldId id="285" r:id="rId7"/>
    <p:sldId id="264" r:id="rId8"/>
    <p:sldId id="270" r:id="rId9"/>
    <p:sldId id="272" r:id="rId10"/>
    <p:sldId id="265" r:id="rId11"/>
    <p:sldId id="273" r:id="rId12"/>
    <p:sldId id="286" r:id="rId13"/>
    <p:sldId id="288" r:id="rId14"/>
    <p:sldId id="262" r:id="rId15"/>
    <p:sldId id="283" r:id="rId16"/>
    <p:sldId id="287" r:id="rId17"/>
    <p:sldId id="292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EB"/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444" autoAdjust="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Что </a:t>
            </a:r>
            <a:r>
              <a:rPr lang="ru-RU" dirty="0">
                <a:solidFill>
                  <a:srgbClr val="C00000"/>
                </a:solidFill>
              </a:rPr>
              <a:t>любят читать?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любят читать?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приключен.</c:v>
                </c:pt>
                <c:pt idx="1">
                  <c:v>фантастика</c:v>
                </c:pt>
                <c:pt idx="2">
                  <c:v>историческ.</c:v>
                </c:pt>
                <c:pt idx="3">
                  <c:v>комиксы</c:v>
                </c:pt>
                <c:pt idx="4">
                  <c:v>энциклопед</c:v>
                </c:pt>
                <c:pt idx="5">
                  <c:v>журналы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Что больше всего нравится </a:t>
            </a:r>
            <a:r>
              <a:rPr lang="ru-RU" dirty="0">
                <a:solidFill>
                  <a:srgbClr val="C00000"/>
                </a:solidFill>
              </a:rPr>
              <a:t>читать?</a:t>
            </a:r>
          </a:p>
        </c:rich>
      </c:tx>
      <c:layout/>
      <c:spPr>
        <a:solidFill>
          <a:schemeClr val="accent5">
            <a:lumMod val="20000"/>
            <a:lumOff val="80000"/>
          </a:schemeClr>
        </a:solidFill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любят читать?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фантастика,фэнтези</c:v>
                </c:pt>
                <c:pt idx="1">
                  <c:v>прикл.,детек</c:v>
                </c:pt>
                <c:pt idx="2">
                  <c:v>стихи</c:v>
                </c:pt>
                <c:pt idx="3">
                  <c:v>русс.классика</c:v>
                </c:pt>
                <c:pt idx="4">
                  <c:v>исторические</c:v>
                </c:pt>
                <c:pt idx="5">
                  <c:v>комиксы</c:v>
                </c:pt>
                <c:pt idx="6">
                  <c:v>энциклоп.</c:v>
                </c:pt>
                <c:pt idx="7">
                  <c:v>по технике</c:v>
                </c:pt>
                <c:pt idx="8">
                  <c:v>разное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Читатели школьной библиотеки.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Уч-ся 1-4кл.</c:v>
                </c:pt>
                <c:pt idx="1">
                  <c:v>Уч-чя 5-8 кл.</c:v>
                </c:pt>
                <c:pt idx="2">
                  <c:v>Уч.-ся 9-11 кл.</c:v>
                </c:pt>
                <c:pt idx="3">
                  <c:v>Учителя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</c:v>
                </c:pt>
                <c:pt idx="1">
                  <c:v>211</c:v>
                </c:pt>
                <c:pt idx="2">
                  <c:v>104</c:v>
                </c:pt>
                <c:pt idx="3">
                  <c:v>30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2356774934383206"/>
          <c:y val="0.37866289370078893"/>
          <c:w val="0.27643234352313373"/>
          <c:h val="0.30180553564639678"/>
        </c:manualLayout>
      </c:layout>
    </c:legend>
    <c:plotVisOnly val="1"/>
    <c:dispBlanksAs val="zero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3D56C5-4855-42A6-B52A-AEE5B2068C3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EB830E-DB0A-48FD-BEDE-4D9A8870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572008"/>
            <a:ext cx="4357718" cy="12144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Выполнила: </a:t>
            </a:r>
            <a:r>
              <a:rPr lang="ru-RU" sz="1600" b="1" dirty="0" err="1" smtClean="0"/>
              <a:t>Агаева</a:t>
            </a:r>
            <a:r>
              <a:rPr lang="ru-RU" sz="1600" b="1" dirty="0" smtClean="0"/>
              <a:t> Лейла,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ученица 7 «а» класса, МОБУ СОШ №9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им. М.И. </a:t>
            </a:r>
            <a:r>
              <a:rPr lang="ru-RU" sz="1600" b="1" dirty="0" err="1" smtClean="0"/>
              <a:t>Керщенгольца</a:t>
            </a:r>
            <a:endParaRPr lang="ru-RU" sz="1600" b="1" dirty="0" smtClean="0"/>
          </a:p>
          <a:p>
            <a:pPr>
              <a:lnSpc>
                <a:spcPct val="120000"/>
              </a:lnSpc>
            </a:pPr>
            <a:r>
              <a:rPr lang="ru-RU" sz="1600" b="1" dirty="0" smtClean="0"/>
              <a:t>Руководитель: Архипова А.П., зав.библ. 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2000240"/>
            <a:ext cx="7241134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Изучение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читательского интереса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подростков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628652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2013 г.</a:t>
            </a:r>
            <a:endParaRPr lang="ru-RU" b="1" dirty="0"/>
          </a:p>
        </p:txBody>
      </p:sp>
      <p:pic>
        <p:nvPicPr>
          <p:cNvPr id="6" name="Picture 4" descr="http://ul-afisha.ru/wp-content/uploads/events-manager/events/event-14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40" cy="1870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0"/>
            <a:ext cx="4637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Управление образования ОА города Якутска</a:t>
            </a:r>
          </a:p>
          <a:p>
            <a:pPr algn="ctr"/>
            <a:r>
              <a:rPr lang="ru-RU" sz="1600" b="1" dirty="0" smtClean="0"/>
              <a:t>МОБУ СОШ №9 </a:t>
            </a:r>
            <a:r>
              <a:rPr lang="ru-RU" sz="1600" b="1" dirty="0" err="1" smtClean="0"/>
              <a:t>им.М.И.Кершенгольца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357430"/>
            <a:ext cx="8929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200" b="1" dirty="0" smtClean="0"/>
              <a:t>Самым популярным литературным жанром  подростков оказалась фантастика. Ко многим книгам интерес подогрели фильмы, снятые по ним, например: «Таня </a:t>
            </a:r>
            <a:r>
              <a:rPr lang="ru-RU" sz="2200" b="1" dirty="0" err="1" smtClean="0"/>
              <a:t>Гроттер</a:t>
            </a:r>
            <a:r>
              <a:rPr lang="ru-RU" sz="2200" b="1" dirty="0" smtClean="0"/>
              <a:t>», автор Дмитрий </a:t>
            </a:r>
            <a:r>
              <a:rPr lang="ru-RU" sz="2200" b="1" dirty="0" err="1" smtClean="0"/>
              <a:t>Емец,и</a:t>
            </a:r>
            <a:r>
              <a:rPr lang="ru-RU" sz="2200" b="1" dirty="0" smtClean="0"/>
              <a:t> конечно, шесть фильмов о  "Гарри </a:t>
            </a:r>
            <a:r>
              <a:rPr lang="ru-RU" sz="2200" b="1" dirty="0" err="1" smtClean="0"/>
              <a:t>Поттере</a:t>
            </a:r>
            <a:r>
              <a:rPr lang="ru-RU" sz="2200" b="1" dirty="0" smtClean="0"/>
              <a:t>" – самой популярной книге среди подростков на протяжении нескольких последних лет.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364" y="142852"/>
            <a:ext cx="27860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Фантастика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18" descr="https://encrypted-tbn0.gstatic.com/images?q=tbn:ANd9GcQjhtINyCLBpL2SMP7Sk78ZYWLnt0FryRYHBuAbNsCN2nYDEe4mk1golGatjIijWRYylw4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52"/>
            <a:ext cx="1253330" cy="1907241"/>
          </a:xfrm>
          <a:prstGeom prst="rect">
            <a:avLst/>
          </a:prstGeom>
          <a:noFill/>
        </p:spPr>
      </p:pic>
      <p:pic>
        <p:nvPicPr>
          <p:cNvPr id="5" name="Picture 24" descr="http://i.livelib.ru/boocover/1000009187/l/013e/Dzh._Tolkin__Hobbit_ili_Tuda_i_obrat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1071570" cy="1639502"/>
          </a:xfrm>
          <a:prstGeom prst="rect">
            <a:avLst/>
          </a:prstGeom>
          <a:noFill/>
        </p:spPr>
      </p:pic>
      <p:pic>
        <p:nvPicPr>
          <p:cNvPr id="7" name="Picture 22" descr="https://encrypted-tbn2.gstatic.com/images?q=tbn:ANd9GcR-MrlnQVb8Vpc0QXBwfPJkjSCxu0vr-l8IioyNCBJCQjY7ZdhoRL2xpi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429132"/>
            <a:ext cx="1437823" cy="2071702"/>
          </a:xfrm>
          <a:prstGeom prst="rect">
            <a:avLst/>
          </a:prstGeom>
          <a:noFill/>
        </p:spPr>
      </p:pic>
      <p:pic>
        <p:nvPicPr>
          <p:cNvPr id="8" name="Picture 26" descr="http://www.loveread.ec/img/photo_books/23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4687">
            <a:off x="7411739" y="4824843"/>
            <a:ext cx="1274347" cy="1650280"/>
          </a:xfrm>
          <a:prstGeom prst="rect">
            <a:avLst/>
          </a:prstGeom>
          <a:noFill/>
        </p:spPr>
      </p:pic>
      <p:pic>
        <p:nvPicPr>
          <p:cNvPr id="9" name="Picture 12" descr="http://www.knigi.ws/uploads/posts/2012-05/1338028269_ohotniki_i_jertv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67766">
            <a:off x="500034" y="4714884"/>
            <a:ext cx="1214446" cy="1864571"/>
          </a:xfrm>
          <a:prstGeom prst="rect">
            <a:avLst/>
          </a:prstGeom>
          <a:noFill/>
        </p:spPr>
      </p:pic>
      <p:pic>
        <p:nvPicPr>
          <p:cNvPr id="10" name="Picture 6" descr="http://i.livelib.ru/boocover/1000376076/l/f6a3/Tamara_Kryukova__Volshebnitsa_s_ostrova_Gro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1285884" cy="2018838"/>
          </a:xfrm>
          <a:prstGeom prst="rect">
            <a:avLst/>
          </a:prstGeom>
          <a:noFill/>
        </p:spPr>
      </p:pic>
      <p:pic>
        <p:nvPicPr>
          <p:cNvPr id="11" name="Picture 4" descr="http://i.livelib.ru/boocover/1000500120/l/1a0f/Tamara_Kryukova__Uznik_zerkal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857232"/>
            <a:ext cx="952506" cy="1500198"/>
          </a:xfrm>
          <a:prstGeom prst="rect">
            <a:avLst/>
          </a:prstGeom>
          <a:noFill/>
        </p:spPr>
      </p:pic>
      <p:pic>
        <p:nvPicPr>
          <p:cNvPr id="12" name="Picture 2" descr="http://j.livelib.ru/boocover/1000481501/l/548b/Dmitrij_Emets__Gorod_dinozavro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357166"/>
            <a:ext cx="1213979" cy="1857388"/>
          </a:xfrm>
          <a:prstGeom prst="rect">
            <a:avLst/>
          </a:prstGeom>
          <a:noFill/>
        </p:spPr>
      </p:pic>
      <p:pic>
        <p:nvPicPr>
          <p:cNvPr id="13" name="Picture 8" descr="http://mbookz.ru/uploads/posts/2012-04/1333987865_00.-gluhovskiy-dmitriy.-metro-20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4643446"/>
            <a:ext cx="1446620" cy="1928826"/>
          </a:xfrm>
          <a:prstGeom prst="rect">
            <a:avLst/>
          </a:prstGeom>
          <a:noFill/>
        </p:spPr>
      </p:pic>
      <p:pic>
        <p:nvPicPr>
          <p:cNvPr id="14" name="Picture 14" descr="http://www.loveread.ec/img/photo_books/828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4643446"/>
            <a:ext cx="1071570" cy="178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/>
              <a:t>Детектив и приключения заняли второе место. Наверное, детектив и приключения всегда будут иметь своего читателя, ведь что может быть интереснее таинственного похищения и захватывающей погони.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84" y="214290"/>
            <a:ext cx="52864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Детектив и приключения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e-reading.biz/cover/18/18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2276">
            <a:off x="436111" y="3096821"/>
            <a:ext cx="1285884" cy="1877391"/>
          </a:xfrm>
          <a:prstGeom prst="rect">
            <a:avLst/>
          </a:prstGeom>
          <a:noFill/>
        </p:spPr>
      </p:pic>
      <p:pic>
        <p:nvPicPr>
          <p:cNvPr id="5" name="Picture 4" descr="http://setadra.ru/wp-content/uploads/2012/06/Princ_i_nishch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928934"/>
            <a:ext cx="1317821" cy="2000264"/>
          </a:xfrm>
          <a:prstGeom prst="rect">
            <a:avLst/>
          </a:prstGeom>
          <a:noFill/>
        </p:spPr>
      </p:pic>
      <p:pic>
        <p:nvPicPr>
          <p:cNvPr id="6" name="Picture 4" descr="&amp;Lcy;&amp;icy;&amp;tscy;&amp;iecy;&amp;vcy;&amp;acy;&amp;yacy; &amp;ocy;&amp;bcy;&amp;lcy;&amp;ocy;&amp;zh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928934"/>
            <a:ext cx="1354676" cy="2000265"/>
          </a:xfrm>
          <a:prstGeom prst="rect">
            <a:avLst/>
          </a:prstGeom>
          <a:noFill/>
        </p:spPr>
      </p:pic>
      <p:pic>
        <p:nvPicPr>
          <p:cNvPr id="7" name="Picture 6" descr="http://t0.gstatic.com/images?q=tbn:ANd9GcTiqd9nZZTpkJurid-pn4Nik0TX_ge3uYUPJRwwSINN4b-dRTyw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928934"/>
            <a:ext cx="1303049" cy="2071702"/>
          </a:xfrm>
          <a:prstGeom prst="rect">
            <a:avLst/>
          </a:prstGeom>
          <a:noFill/>
        </p:spPr>
      </p:pic>
      <p:pic>
        <p:nvPicPr>
          <p:cNvPr id="8" name="Picture 10" descr="http://t1.gstatic.com/images?q=tbn:ANd9GcTiitR1LK0rCmdIlNwvaGU79Q3mgTNMURHxUPXNyJ4wWw9RUaDhQw&amp;t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857496"/>
            <a:ext cx="1410710" cy="2214578"/>
          </a:xfrm>
          <a:prstGeom prst="rect">
            <a:avLst/>
          </a:prstGeom>
          <a:noFill/>
        </p:spPr>
      </p:pic>
      <p:pic>
        <p:nvPicPr>
          <p:cNvPr id="9" name="Picture 4" descr="http://www.loveread.ec/img/photo_books/101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71790">
            <a:off x="1175858" y="4704369"/>
            <a:ext cx="1295288" cy="2053032"/>
          </a:xfrm>
          <a:prstGeom prst="rect">
            <a:avLst/>
          </a:prstGeom>
          <a:noFill/>
        </p:spPr>
      </p:pic>
      <p:pic>
        <p:nvPicPr>
          <p:cNvPr id="10" name="Picture 6" descr="http://img1.labirint.ru/books/270622/b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4682363"/>
            <a:ext cx="1407764" cy="2175637"/>
          </a:xfrm>
          <a:prstGeom prst="rect">
            <a:avLst/>
          </a:prstGeom>
          <a:noFill/>
        </p:spPr>
      </p:pic>
      <p:pic>
        <p:nvPicPr>
          <p:cNvPr id="11" name="Picture 2" descr="http://xn----7sbb3aiknde1bb0dyd.xn--p1ai/upload/covers/4/3373_peschinka_na_ladon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704794"/>
            <a:ext cx="1357322" cy="2153206"/>
          </a:xfrm>
          <a:prstGeom prst="rect">
            <a:avLst/>
          </a:prstGeom>
          <a:noFill/>
        </p:spPr>
      </p:pic>
      <p:pic>
        <p:nvPicPr>
          <p:cNvPr id="12" name="Picture 8" descr="http://www.ruaudioknigi.ru/_ld/28/s4408557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94553">
            <a:off x="7249967" y="4442311"/>
            <a:ext cx="1491968" cy="2131383"/>
          </a:xfrm>
          <a:prstGeom prst="rect">
            <a:avLst/>
          </a:prstGeom>
          <a:noFill/>
        </p:spPr>
      </p:pic>
      <p:pic>
        <p:nvPicPr>
          <p:cNvPr id="13" name="Picture 10" descr="&amp;Icy;&amp;rcy;&amp;icy;&amp;ncy;&amp;acy; &amp;SHCHcy;&amp;iecy;&amp;gcy;&amp;lcy;&amp;ocy;&amp;vcy;&amp;acy;. &amp;Scy;&amp;bcy;&amp;ocy;&amp;rcy;&amp;ncy;&amp;icy;&amp;kcy; &amp;kcy;&amp;ncy;&amp;icy;&amp;gcy; &amp;dcy;&amp;lcy;&amp;yacy; &amp;dcy;&amp;iecy;&amp;vcy;&amp;ocy;&amp;chcy;&amp;iecy;&amp;kcy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4643398"/>
            <a:ext cx="1443920" cy="221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8072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Наша классическая русская литература — ядро Русского мира. Она закладывает основы главных ценностей: сострадания, добра, справедливости; помогут в осмыслении жизни и ее сложностей. На протяжении веков на русских сказках, литературных произведениях лучших писателей росли новые и новые читательские поколения россиян.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42852"/>
            <a:ext cx="735239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Книги русских писателей-классиков</a:t>
            </a:r>
            <a:endParaRPr lang="ru-RU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create-daydream.narod.ru/olderfiles/2/pushkin_skazki-zkd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1639">
            <a:off x="327011" y="2988102"/>
            <a:ext cx="1461456" cy="1928826"/>
          </a:xfrm>
          <a:prstGeom prst="rect">
            <a:avLst/>
          </a:prstGeom>
          <a:noFill/>
        </p:spPr>
      </p:pic>
      <p:pic>
        <p:nvPicPr>
          <p:cNvPr id="6" name="Picture 4" descr="http://img1.labirint.ru/books/153761/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928934"/>
            <a:ext cx="1357322" cy="2097680"/>
          </a:xfrm>
          <a:prstGeom prst="rect">
            <a:avLst/>
          </a:prstGeom>
          <a:noFill/>
        </p:spPr>
      </p:pic>
      <p:pic>
        <p:nvPicPr>
          <p:cNvPr id="7" name="Picture 6" descr="http://img1.labirint.ru/books/226003/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000372"/>
            <a:ext cx="1294288" cy="200026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5185">
            <a:off x="314130" y="4772022"/>
            <a:ext cx="1285884" cy="198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://static2.ozone.ru/multimedia/books_covers/c300/10006745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000372"/>
            <a:ext cx="2143140" cy="2143140"/>
          </a:xfrm>
          <a:prstGeom prst="rect">
            <a:avLst/>
          </a:prstGeom>
          <a:noFill/>
        </p:spPr>
      </p:pic>
      <p:pic>
        <p:nvPicPr>
          <p:cNvPr id="10" name="Picture 10" descr="http://static.ozone.ru/multimedia/books_covers/c300/10010122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59251">
            <a:off x="7099595" y="3241950"/>
            <a:ext cx="1747034" cy="174703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714860"/>
            <a:ext cx="2143140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http://img1.labirint.ru/books/211861/b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4786322"/>
            <a:ext cx="1201839" cy="1857388"/>
          </a:xfrm>
          <a:prstGeom prst="rect">
            <a:avLst/>
          </a:prstGeom>
          <a:noFill/>
        </p:spPr>
      </p:pic>
      <p:pic>
        <p:nvPicPr>
          <p:cNvPr id="13" name="Picture 2" descr="http://img1.labirint.ru/books/296800/bi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29027">
            <a:off x="6296472" y="4805112"/>
            <a:ext cx="1155598" cy="1785926"/>
          </a:xfrm>
          <a:prstGeom prst="rect">
            <a:avLst/>
          </a:prstGeom>
          <a:noFill/>
        </p:spPr>
      </p:pic>
      <p:pic>
        <p:nvPicPr>
          <p:cNvPr id="14" name="Picture 6" descr="http://img1.labirint.ru/books/162370/bi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4786322"/>
            <a:ext cx="1357322" cy="2097680"/>
          </a:xfrm>
          <a:prstGeom prst="rect">
            <a:avLst/>
          </a:prstGeom>
          <a:noFill/>
        </p:spPr>
      </p:pic>
      <p:pic>
        <p:nvPicPr>
          <p:cNvPr id="15" name="Picture 8" descr="http://www.uznaiki.ru/catalog/stixi/images/luchshie-skazki-stihizagadki-Marsha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57228">
            <a:off x="7492460" y="4930982"/>
            <a:ext cx="1287741" cy="167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00108"/>
            <a:ext cx="885831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	</a:t>
            </a:r>
            <a:r>
              <a:rPr lang="ru-RU" sz="2200" b="1" dirty="0" smtClean="0"/>
              <a:t>Анонимность анкетирования позволила семиклассникам отвечать честно, не оглядываясь на чужое мнение и не боясь критики. Результаты исследования оказались неожиданными – они опровергли сложившиеся  у взрослых стереотипы о подростковом чтении, что мало читают.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	Читательский интерес учащихся 7 «а» класса разнообразен: классическая литература, фантастика,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мистическая литература, детектив, приключения. У них повышенный интерес к книгам современных зарубежных писателей.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28" y="214290"/>
            <a:ext cx="6534161" cy="461665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Вывод по итогам исследования 7 а класса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0"/>
            <a:ext cx="407196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Анализ данных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школьной библиотеки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28586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школьной библиотеке выделены следующие группы читателей:</a:t>
            </a:r>
            <a:endParaRPr lang="ru-RU" sz="20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040181823"/>
              </p:ext>
            </p:extLst>
          </p:nvPr>
        </p:nvGraphicFramePr>
        <p:xfrm>
          <a:off x="1357290" y="2214554"/>
          <a:ext cx="6719268" cy="449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ocuments and Settings\USER444\Рабочий стол\библиотека\PICT0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0364" cy="188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0889" y="188640"/>
            <a:ext cx="4914515" cy="1446550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	</a:t>
            </a:r>
            <a:r>
              <a:rPr lang="ru-RU" sz="2200" b="1" dirty="0" smtClean="0"/>
              <a:t>Больше посещают дети начальных классов. Любимым их жанром являются сказки, затем стихи, произведения о животных. </a:t>
            </a:r>
            <a:endParaRPr lang="ru-RU" sz="2200" b="1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29058" y="1714488"/>
            <a:ext cx="4927235" cy="2031325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ea typeface="Times New Roman" pitchFamily="18" charset="0"/>
                <a:cs typeface="Times New Roman" pitchFamily="18" charset="0"/>
              </a:rPr>
              <a:t>У учащихся 9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11 </a:t>
            </a:r>
            <a:r>
              <a:rPr lang="ru-RU" sz="2200" b="1" dirty="0" smtClean="0">
                <a:ea typeface="Times New Roman" pitchFamily="18" charset="0"/>
                <a:cs typeface="Times New Roman" pitchFamily="18" charset="0"/>
              </a:rPr>
              <a:t>классов  преобладает деловое чтение, они предпочитают литературу по школьной программе, занимаются в </a:t>
            </a:r>
            <a:r>
              <a:rPr lang="ru-RU" sz="2200" b="1" dirty="0" err="1" smtClean="0">
                <a:ea typeface="Times New Roman" pitchFamily="18" charset="0"/>
                <a:cs typeface="Times New Roman" pitchFamily="18" charset="0"/>
              </a:rPr>
              <a:t>медиазоне</a:t>
            </a:r>
            <a:r>
              <a:rPr lang="ru-RU" sz="2200" b="1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C:\Documents and Settings\Анна Платоновна\Рабочий стол\Анна Пл\фото1\SDC11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4187">
            <a:off x="398673" y="342552"/>
            <a:ext cx="2703051" cy="166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C:\Documents and Settings\Анна Платоновна\Рабочий стол\Анна Пл\фотогал\SDC18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6679">
            <a:off x="638169" y="4649868"/>
            <a:ext cx="2429194" cy="20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3372" y="4214818"/>
            <a:ext cx="4857784" cy="2123658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ea typeface="Times New Roman" pitchFamily="18" charset="0"/>
                <a:cs typeface="Times New Roman" pitchFamily="18" charset="0"/>
              </a:rPr>
              <a:t>	Учащиеся же 5-8 классов услугами школьной библиотеки пользуются меньше. Они больше обращаются к справочной литературе, детским журналам, любят компьютерные игры.</a:t>
            </a:r>
            <a:endParaRPr lang="ru-RU" sz="2200" b="1" dirty="0" smtClean="0">
              <a:cs typeface="Arial" pitchFamily="34" charset="0"/>
            </a:endParaRPr>
          </a:p>
        </p:txBody>
      </p:sp>
      <p:pic>
        <p:nvPicPr>
          <p:cNvPr id="7" name="Рисунок 2" descr="I:\раб учител в библиот\SAM_0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428868"/>
            <a:ext cx="2571768" cy="195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2799192" cy="584775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Заключение.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14356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	Изучив читательский интерес подростков 12-13 лет пришла к следующему выводу: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	Большинство подростков любят читать. Читательский интерес у подростков 12-13 лет разнообразен, художественная литература занимает определенное место в их жизни, которые прививают читательский вкус. Также они часто обращаются к справочной литературе.  На выбор читаемой книги влияет посещение городских библиотек, школьной библиотеки и наличие домашней библиотеки.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	Ребята познают этот мир в интенсивно развивающейся </a:t>
            </a:r>
            <a:r>
              <a:rPr lang="ru-RU" sz="2000" b="1" dirty="0" err="1" smtClean="0"/>
              <a:t>медиасреде</a:t>
            </a:r>
            <a:r>
              <a:rPr lang="ru-RU" sz="2000" b="1" dirty="0" smtClean="0"/>
              <a:t>, но ничто не заменит общение с доброй книгой, которая помогает разобраться в огромном потоке информации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34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85728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Анкета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«Я, книга и библиотека»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7929618" cy="374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Пользуешься ли ты, кроме школьной библиотеки, другими библиотеками города? Если да, то какими? Перечисли.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Есть ли у тебя домашняя библиотека?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Любишь ли ты читать?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Что читаешь в свободное время?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 Что больше всего нравится читать? /русская классика,    приключения, фантастика, исторические, стихи и другие./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Твой любимый писатель?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Твоя любимая книга.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/>
              <a:t>Какие газеты и журналы читаете?</a:t>
            </a:r>
            <a:endParaRPr lang="ru-RU" sz="1600" b="1" dirty="0"/>
          </a:p>
        </p:txBody>
      </p:sp>
      <p:pic>
        <p:nvPicPr>
          <p:cNvPr id="4" name="Picture 8" descr="C:\Documents and Settings\USER444\Мои документы\Мои рисунки\Новая папка\j10513_12318774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3075">
            <a:off x="5715008" y="4286256"/>
            <a:ext cx="22145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14290"/>
            <a:ext cx="23423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Литература.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285860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 Тихомирова И.И.  Детское чтение.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 Соловьева А. Что читают дети?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2060"/>
                </a:solidFill>
              </a:rPr>
              <a:t> журналы «Школьная библиотека».</a:t>
            </a:r>
          </a:p>
          <a:p>
            <a:pPr>
              <a:lnSpc>
                <a:spcPct val="150000"/>
              </a:lnSpc>
            </a:pPr>
            <a:endParaRPr lang="ru-RU" altLang="ru-RU" sz="2400" dirty="0" smtClean="0">
              <a:solidFill>
                <a:srgbClr val="FF9900"/>
              </a:solidFill>
            </a:endParaRPr>
          </a:p>
          <a:p>
            <a:pPr>
              <a:lnSpc>
                <a:spcPct val="150000"/>
              </a:lnSpc>
            </a:pPr>
            <a:endParaRPr lang="ru-RU" altLang="ru-RU" sz="2400" dirty="0" smtClean="0">
              <a:solidFill>
                <a:srgbClr val="FF990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2961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Цель: </a:t>
            </a:r>
            <a:r>
              <a:rPr lang="ru-RU" sz="2400" b="1" dirty="0" smtClean="0"/>
              <a:t>Выявить читательский интерес подростков.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000108"/>
            <a:ext cx="7579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Изучить читательские формуляры обучающихся.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Путем анкетирования выяснить читательский интерес подростков 12-17 лет.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Определить, какую литературу читает современный подросток</a:t>
            </a:r>
            <a:r>
              <a:rPr lang="ru-RU" dirty="0" smtClean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357187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Объект исследования</a:t>
            </a:r>
            <a:r>
              <a:rPr lang="ru-RU" sz="2400" b="1" dirty="0" smtClean="0"/>
              <a:t>: подростки 12-13 лет, учащиеся 11 </a:t>
            </a:r>
            <a:r>
              <a:rPr lang="ru-RU" sz="2400" b="1" dirty="0" err="1" smtClean="0"/>
              <a:t>кл</a:t>
            </a:r>
            <a:r>
              <a:rPr lang="ru-RU" sz="2400" b="1" dirty="0" smtClean="0"/>
              <a:t>., взрослые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572008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Предмет исследования: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читательский интерес подростков 12-13 лет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572140"/>
            <a:ext cx="6008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Методы исследования:</a:t>
            </a:r>
            <a:r>
              <a:rPr lang="ru-RU" sz="2400" dirty="0" smtClean="0"/>
              <a:t> анкетирование,</a:t>
            </a:r>
          </a:p>
          <a:p>
            <a:r>
              <a:rPr lang="ru-RU" sz="2400" dirty="0" smtClean="0"/>
              <a:t> аналитический метод.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643050"/>
            <a:ext cx="8572560" cy="5078313"/>
          </a:xfrm>
          <a:prstGeom prst="rect">
            <a:avLst/>
          </a:prstGeom>
          <a:solidFill>
            <a:srgbClr val="FFF4EB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	</a:t>
            </a:r>
            <a:r>
              <a:rPr lang="ru-RU" sz="2400" b="1" dirty="0" smtClean="0"/>
              <a:t>В современном мире технологий и Интернета вопрос детского чтения особенно актуален. Согласно статистике, в последние годы наблюдается активное падение интереса к чтению, как среди взрослых, так и среди детей.</a:t>
            </a:r>
          </a:p>
          <a:p>
            <a:r>
              <a:rPr lang="ru-RU" sz="2400" b="1" dirty="0" smtClean="0"/>
              <a:t>	От умений и навыков чтения зависит,  насколько успешно человек сможет жить в информационном обществе.</a:t>
            </a:r>
          </a:p>
          <a:p>
            <a:r>
              <a:rPr lang="ru-RU" sz="2400" b="1" dirty="0" smtClean="0"/>
              <a:t>	</a:t>
            </a:r>
            <a:r>
              <a:rPr lang="ru-RU" sz="2400" b="1" i="1" dirty="0" smtClean="0">
                <a:solidFill>
                  <a:srgbClr val="C00000"/>
                </a:solidFill>
              </a:rPr>
              <a:t>Есть ли место книге в жизни подростков нашей школы?</a:t>
            </a:r>
          </a:p>
          <a:p>
            <a:r>
              <a:rPr lang="ru-RU" sz="2400" b="1" dirty="0" smtClean="0"/>
              <a:t>	И я решила выявить  читательский интерес подростков нашей школы.</a:t>
            </a:r>
          </a:p>
          <a:p>
            <a:pPr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0"/>
            <a:ext cx="372089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Актуальность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mgdvorec.ru/images/upload/11%282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516" y="0"/>
            <a:ext cx="1814484" cy="181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667736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Чтение </a:t>
            </a:r>
            <a:r>
              <a:rPr lang="ru-RU" sz="2400" b="1" dirty="0">
                <a:solidFill>
                  <a:srgbClr val="C00000"/>
                </a:solidFill>
              </a:rPr>
              <a:t>-  это основной способ умственного и духовного обогащения. Это прекрасно понимали выдающиеся люди, которые говорили:     </a:t>
            </a:r>
            <a:r>
              <a:rPr lang="ru-RU" sz="2400" b="1" dirty="0"/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428868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«Чтение -  вот лучшее учение» </a:t>
            </a:r>
            <a:r>
              <a:rPr lang="ru-RU" sz="2000" b="1" dirty="0" smtClean="0">
                <a:solidFill>
                  <a:srgbClr val="C00000"/>
                </a:solidFill>
              </a:rPr>
              <a:t>А.С. Пушкин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000372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 Люди перестают мыслить когда перестают читать». </a:t>
            </a:r>
            <a:r>
              <a:rPr lang="ru-RU" sz="2000" b="1" dirty="0" smtClean="0">
                <a:solidFill>
                  <a:srgbClr val="C00000"/>
                </a:solidFill>
              </a:rPr>
              <a:t>Дидро Д.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600076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«Если не умеешь говорить- учись читать».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Помпоний 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85762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«</a:t>
            </a:r>
            <a:r>
              <a:rPr lang="ru-RU" sz="2400" b="1" dirty="0" smtClean="0">
                <a:latin typeface="Constantia" pitchFamily="18" charset="0"/>
              </a:rPr>
              <a:t>«Лучший способ научиться писать – читать хороших писателей»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Буковски Ч. </a:t>
            </a:r>
            <a:endParaRPr lang="ru-RU" sz="2000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78632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nstantia" pitchFamily="18" charset="0"/>
              </a:rPr>
              <a:t>Читая авторов, которые хорошо пишут, привыкаешь </a:t>
            </a:r>
          </a:p>
          <a:p>
            <a:r>
              <a:rPr lang="ru-RU" sz="2400" b="1" dirty="0" smtClean="0">
                <a:latin typeface="Constantia" pitchFamily="18" charset="0"/>
              </a:rPr>
              <a:t>хорошо говорить» 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Вольтер Ф.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1" name="Picture 2" descr="http://t1.gstatic.com/images?q=tbn:ANd9GcTK_41UfbyC3w1SzlcVxdGZ_UE1eDNUPNRB2qW6lHRGvezjYBww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7075" y="0"/>
            <a:ext cx="2066925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357166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Я провела исследование данных нашей школьной библиотеки и анкетирование на тему: </a:t>
            </a:r>
            <a:r>
              <a:rPr lang="ru-RU" sz="2000" b="1" dirty="0" smtClean="0">
                <a:solidFill>
                  <a:srgbClr val="C00000"/>
                </a:solidFill>
              </a:rPr>
              <a:t>«Я, книга и библиотека». </a:t>
            </a:r>
          </a:p>
          <a:p>
            <a:r>
              <a:rPr lang="ru-RU" sz="2000" b="1" dirty="0" smtClean="0"/>
              <a:t>В рамках исследования участвовали обучающиеся 7 «а» 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. – 23 учащихся, 11 </a:t>
            </a:r>
            <a:r>
              <a:rPr lang="ru-RU" sz="2000" b="1" dirty="0" err="1" smtClean="0"/>
              <a:t>кл</a:t>
            </a:r>
            <a:r>
              <a:rPr lang="ru-RU" sz="2000" b="1" dirty="0" smtClean="0"/>
              <a:t>. – 14 уч-ся и взрослые  - 17 человек.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8572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	</a:t>
            </a:r>
            <a:r>
              <a:rPr lang="ru-RU" sz="2000" b="1" dirty="0" smtClean="0">
                <a:solidFill>
                  <a:srgbClr val="C00000"/>
                </a:solidFill>
              </a:rPr>
              <a:t>Анкетирование для взрослых</a:t>
            </a:r>
            <a:r>
              <a:rPr lang="ru-RU" sz="2000" b="1" dirty="0" smtClean="0"/>
              <a:t>, чтобы определить, читают ли родители современного подростка, часто ли они обращаются к книге.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564904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«Любите ли вы читать?»:</a:t>
            </a:r>
          </a:p>
          <a:p>
            <a:r>
              <a:rPr lang="ru-RU" sz="2000" b="1" dirty="0" smtClean="0"/>
              <a:t>Да  - 11 чел – 64.7%</a:t>
            </a:r>
          </a:p>
          <a:p>
            <a:r>
              <a:rPr lang="ru-RU" sz="2000" b="1" dirty="0" smtClean="0"/>
              <a:t>Нет – 6 чел. – 35.3%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«Сколько времени отводите на чтение?»</a:t>
            </a:r>
          </a:p>
          <a:p>
            <a:r>
              <a:rPr lang="ru-RU" sz="2000" b="1" dirty="0" smtClean="0"/>
              <a:t> В день – от 30 мин – 4 часов</a:t>
            </a:r>
          </a:p>
          <a:p>
            <a:r>
              <a:rPr lang="ru-RU" sz="2000" b="1" dirty="0" smtClean="0"/>
              <a:t>По субботам, воскресеньям – от 3-5 часов</a:t>
            </a:r>
          </a:p>
          <a:p>
            <a:r>
              <a:rPr lang="ru-RU" sz="2000" b="1" dirty="0" smtClean="0"/>
              <a:t>В неделю – от 1ч.-3 ч.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39" y="5157192"/>
            <a:ext cx="8286808" cy="1615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	</a:t>
            </a:r>
            <a:r>
              <a:rPr lang="ru-RU" sz="2200" b="1" dirty="0" smtClean="0">
                <a:solidFill>
                  <a:srgbClr val="C00000"/>
                </a:solidFill>
              </a:rPr>
              <a:t>Вывод:  большинство родителей современного подростка любят читать и на чтение отводят от 30 мин. до 5 часов.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Приняли 14 старшеклассников. </a:t>
            </a:r>
          </a:p>
          <a:p>
            <a:r>
              <a:rPr lang="ru-RU" b="1" dirty="0" smtClean="0"/>
              <a:t>Посещают городские библиотеки – 5.</a:t>
            </a:r>
          </a:p>
          <a:p>
            <a:r>
              <a:rPr lang="ru-RU" b="1" dirty="0" smtClean="0"/>
              <a:t>Любят читать – 10  (71.4%). Иногда – 2  (14.2%)</a:t>
            </a:r>
          </a:p>
          <a:p>
            <a:r>
              <a:rPr lang="ru-RU" b="1" dirty="0" smtClean="0"/>
              <a:t>Когда как – 1  (7.1%). Нет – 1  (7.1%)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147080077"/>
              </p:ext>
            </p:extLst>
          </p:nvPr>
        </p:nvGraphicFramePr>
        <p:xfrm>
          <a:off x="1285852" y="1785926"/>
          <a:ext cx="560055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10" y="5072074"/>
            <a:ext cx="7226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Любимые писатели</a:t>
            </a:r>
            <a:r>
              <a:rPr lang="ru-RU" b="1" dirty="0" smtClean="0"/>
              <a:t>: М.А.Булгаков </a:t>
            </a:r>
            <a:r>
              <a:rPr lang="ru-RU" b="1" dirty="0"/>
              <a:t>,</a:t>
            </a:r>
            <a:r>
              <a:rPr lang="ru-RU" b="1" dirty="0" smtClean="0"/>
              <a:t>Д.Лондон, </a:t>
            </a:r>
            <a:r>
              <a:rPr lang="ru-RU" b="1" dirty="0" err="1" smtClean="0"/>
              <a:t>бр.Стругацкие</a:t>
            </a:r>
            <a:r>
              <a:rPr lang="ru-RU" b="1" dirty="0" smtClean="0"/>
              <a:t>, </a:t>
            </a:r>
          </a:p>
          <a:p>
            <a:r>
              <a:rPr lang="ru-RU" b="1" dirty="0" err="1" smtClean="0"/>
              <a:t>Р.Д.Брэдбери</a:t>
            </a:r>
            <a:r>
              <a:rPr lang="ru-RU" b="1" dirty="0" smtClean="0"/>
              <a:t>, </a:t>
            </a:r>
            <a:r>
              <a:rPr lang="ru-RU" b="1" dirty="0" err="1" smtClean="0"/>
              <a:t>А.К.Дойль</a:t>
            </a:r>
            <a:r>
              <a:rPr lang="ru-RU" b="1" dirty="0" smtClean="0"/>
              <a:t>, У.Шекспир, Г.Х.Андерсен.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15016"/>
            <a:ext cx="8197240" cy="1052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Вывод: </a:t>
            </a:r>
            <a:r>
              <a:rPr lang="ru-RU" sz="2000" b="1" dirty="0" smtClean="0"/>
              <a:t>большинство старшеклассников любят читать, любят читать фантастику, приключения и журналы развлекательного характера.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142852"/>
            <a:ext cx="628248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Итоги анкетирования старшеклассников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2852"/>
            <a:ext cx="7033984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По данным анкетирования 7 «а» класса</a:t>
            </a:r>
            <a:r>
              <a:rPr lang="ru-RU" sz="2200" b="1" dirty="0"/>
              <a:t> </a:t>
            </a:r>
            <a:r>
              <a:rPr lang="ru-RU" sz="2200" b="1" dirty="0" smtClean="0"/>
              <a:t>(</a:t>
            </a:r>
            <a:r>
              <a:rPr lang="ru-RU" b="1" dirty="0" smtClean="0"/>
              <a:t>23 уч-ся</a:t>
            </a:r>
            <a:r>
              <a:rPr lang="ru-RU" sz="2200" b="1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764704"/>
            <a:ext cx="623452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Посещают городские библиотеки </a:t>
            </a:r>
            <a:r>
              <a:rPr lang="ru-RU" sz="2000" b="1" dirty="0" smtClean="0"/>
              <a:t>14 учащихся  (60.8%)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Любят читать </a:t>
            </a:r>
            <a:r>
              <a:rPr lang="ru-RU" sz="2000" b="1" dirty="0" smtClean="0"/>
              <a:t>18 уч-ся  (78,3%)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Домашняя библиотека  есть </a:t>
            </a:r>
            <a:r>
              <a:rPr lang="ru-RU" sz="2000" b="1" dirty="0" smtClean="0"/>
              <a:t>у 18 уч-ся  (78,2%)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Нет </a:t>
            </a:r>
            <a:r>
              <a:rPr lang="ru-RU" sz="2000" b="1" dirty="0" smtClean="0"/>
              <a:t>– у 6 уч-ся  (21,8%)</a:t>
            </a:r>
          </a:p>
          <a:p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8"/>
            <a:ext cx="850115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Русские писатели-классики:</a:t>
            </a:r>
          </a:p>
          <a:p>
            <a:r>
              <a:rPr lang="ru-RU" sz="2200" b="1" dirty="0" smtClean="0"/>
              <a:t>А.С.Пушкин, М.Ю.Лермонтов, Л.Н.Толстой, И.С.Тургенев, В.Гоголь, А.П.Чехов, С.Я.Маршак, </a:t>
            </a:r>
            <a:r>
              <a:rPr lang="ru-RU" sz="2200" b="1" dirty="0" err="1" smtClean="0"/>
              <a:t>С.Есенин</a:t>
            </a:r>
            <a:r>
              <a:rPr lang="ru-RU" sz="2200" b="1" dirty="0" smtClean="0"/>
              <a:t>.</a:t>
            </a:r>
          </a:p>
          <a:p>
            <a:endParaRPr lang="ru-RU" sz="2200" b="1" dirty="0" smtClean="0"/>
          </a:p>
          <a:p>
            <a:r>
              <a:rPr lang="ru-RU" sz="2200" b="1" dirty="0" smtClean="0">
                <a:solidFill>
                  <a:srgbClr val="C00000"/>
                </a:solidFill>
              </a:rPr>
              <a:t>Из современных авторов назвали:</a:t>
            </a:r>
          </a:p>
          <a:p>
            <a:r>
              <a:rPr lang="ru-RU" sz="2200" b="1" dirty="0" smtClean="0"/>
              <a:t>Дмитрий </a:t>
            </a:r>
            <a:r>
              <a:rPr lang="ru-RU" sz="2200" b="1" dirty="0" err="1" smtClean="0"/>
              <a:t>Емец</a:t>
            </a:r>
            <a:r>
              <a:rPr lang="ru-RU" sz="2200" b="1" dirty="0" smtClean="0"/>
              <a:t>, Дарья Донцова, Екатерина </a:t>
            </a:r>
            <a:r>
              <a:rPr lang="ru-RU" sz="2200" b="1" dirty="0" err="1" smtClean="0"/>
              <a:t>Вильмонт</a:t>
            </a:r>
            <a:r>
              <a:rPr lang="ru-RU" sz="2200" b="1" dirty="0" smtClean="0"/>
              <a:t>, Ирина Щеглова,  Дмитрий </a:t>
            </a:r>
            <a:r>
              <a:rPr lang="ru-RU" sz="2200" b="1" dirty="0" err="1" smtClean="0"/>
              <a:t>Глуховский</a:t>
            </a:r>
            <a:r>
              <a:rPr lang="ru-RU" sz="2200" b="1" dirty="0" smtClean="0"/>
              <a:t>, Тамара Крюкова.</a:t>
            </a:r>
          </a:p>
          <a:p>
            <a:endParaRPr lang="ru-RU" sz="2200" b="1" dirty="0" smtClean="0"/>
          </a:p>
          <a:p>
            <a:r>
              <a:rPr lang="ru-RU" sz="2200" b="1" dirty="0" smtClean="0">
                <a:solidFill>
                  <a:srgbClr val="C00000"/>
                </a:solidFill>
              </a:rPr>
              <a:t>Зарубежные писатели:</a:t>
            </a:r>
          </a:p>
          <a:p>
            <a:r>
              <a:rPr lang="ru-RU" sz="2200" b="1" dirty="0" smtClean="0"/>
              <a:t>Даниэль Дефо, Марк Твен, Стефани Майер, Джоан </a:t>
            </a:r>
            <a:r>
              <a:rPr lang="ru-RU" sz="2200" b="1" dirty="0" err="1" smtClean="0"/>
              <a:t>Ролинг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Дж.Толкиен</a:t>
            </a:r>
            <a:r>
              <a:rPr lang="ru-RU" sz="2200" b="1" dirty="0" smtClean="0"/>
              <a:t>, Кассандра Клэр, Стивен Кинг.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5918" y="2285992"/>
            <a:ext cx="492922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«Кто любимый писатель?»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\Desktop\фотогал\фото1\SDC107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\Desktop\фотогал\фото1\2 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14884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\Desktop\фотогал\фото1\2 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24288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2928926" y="357166"/>
          <a:ext cx="609600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142852"/>
            <a:ext cx="621510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Анализ результатов исследования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773012"/>
              </p:ext>
            </p:extLst>
          </p:nvPr>
        </p:nvGraphicFramePr>
        <p:xfrm>
          <a:off x="142844" y="714356"/>
          <a:ext cx="8858312" cy="604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7000924"/>
              </a:tblGrid>
              <a:tr h="523853">
                <a:tc>
                  <a:txBody>
                    <a:bodyPr/>
                    <a:lstStyle/>
                    <a:p>
                      <a:r>
                        <a:rPr lang="ru-RU" dirty="0" smtClean="0"/>
                        <a:t>Жанр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читают</a:t>
                      </a:r>
                      <a:endParaRPr lang="ru-RU" dirty="0"/>
                    </a:p>
                  </a:txBody>
                  <a:tcPr/>
                </a:tc>
              </a:tr>
              <a:tr h="197508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Фантастика,   </a:t>
                      </a:r>
                      <a:r>
                        <a:rPr lang="ru-RU" b="1" dirty="0" err="1" smtClean="0"/>
                        <a:t>фэнтези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</a:rPr>
                        <a:t>Д.Роулинг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 все книги 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Гарри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Поттер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;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Дж.Толкиен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«Властелин колец», «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Хоббит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туда и обратно»; Ст.Майер «Сумерки»,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К.Клэр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«Орудия смерти»;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Райчел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Мид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«Дитя бури»;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Д.Емец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«33 несчастья», 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</a:rPr>
                        <a:t>Дм.Глуховецкий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«2033», «2034» ; Т.Крюкова «Волшебница с острова Гроз».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3951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Приключения, детектив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Д.Дефо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«Робинзон Крузо»;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М.Твен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«Принц и нищий»;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книги </a:t>
                      </a:r>
                      <a:r>
                        <a:rPr lang="ru-RU" sz="2000" b="1" baseline="0" dirty="0" err="1" smtClean="0">
                          <a:solidFill>
                            <a:srgbClr val="7030A0"/>
                          </a:solidFill>
                        </a:rPr>
                        <a:t>Д.Донцовой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; </a:t>
                      </a:r>
                      <a:r>
                        <a:rPr lang="ru-RU" sz="2000" b="1" baseline="0" dirty="0" err="1" smtClean="0">
                          <a:solidFill>
                            <a:srgbClr val="7030A0"/>
                          </a:solidFill>
                        </a:rPr>
                        <a:t>книги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Ирины Щегловой , книги Тамары Крюковой.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66323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Русская классика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Сказки  А.С.Пушкина,  «Медный всадник», «Дубровский», М.В.Гоголь «Тарас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Бульба», М.Ю.Лермонтов «Бородино», И.С.Тургенев «Муму», рассказы о детях и басни Л.Н.Толстого , А.П.Чехов «Чайка», «Каштанка».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2766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Стихи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Стихи А.С.Пушкина,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 М.Ю.Лермонтова, С.А.Есенина, С.Я.Маршака.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1237</TotalTime>
  <Words>695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167</cp:revision>
  <dcterms:created xsi:type="dcterms:W3CDTF">2013-10-28T23:58:31Z</dcterms:created>
  <dcterms:modified xsi:type="dcterms:W3CDTF">2014-01-29T04:38:21Z</dcterms:modified>
</cp:coreProperties>
</file>