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22"/>
  </p:notesMasterIdLst>
  <p:sldIdLst>
    <p:sldId id="256" r:id="rId2"/>
    <p:sldId id="260" r:id="rId3"/>
    <p:sldId id="257" r:id="rId4"/>
    <p:sldId id="258" r:id="rId5"/>
    <p:sldId id="262" r:id="rId6"/>
    <p:sldId id="259" r:id="rId7"/>
    <p:sldId id="263" r:id="rId8"/>
    <p:sldId id="265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61" r:id="rId19"/>
    <p:sldId id="275" r:id="rId20"/>
    <p:sldId id="266" r:id="rId2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81A781F-8ECA-45BF-A53D-E12B27D490BA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9ADDB65-9474-4D3B-859F-2D53674B2AA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3FBD2C-11AC-44C2-A198-7DDD0CCB2534}" type="slidenum">
              <a:rPr lang="ru-RU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D54435-FBA4-45F5-85AF-67B5C37E17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C44AAB-DCD8-423A-AA46-298BB73379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82AC41-8550-4AE0-A577-0A12725B4A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8725DB-5E22-4AC2-9184-DDD167EBB0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1CF917-8D2C-40AA-8A4E-E856A4BA70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F4DDED-4FC5-447E-B603-C8837340CC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BA7982-0E8C-4449-B7B2-67BA69E618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F57D0-0DD7-4833-A20A-D8793E69FB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B053DC-4F67-4598-ABA5-C6663418AA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345BC8-A018-4A6C-8BEA-5B42959DB6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8E6F13-2D2C-4DF0-ACC5-8B1BAF6ED2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D10715-2DD8-4459-BBD9-A7E896BCEC49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>
        <p:tmplLst>
          <p:tmpl lvl="1">
            <p:tnLst>
              <p:par>
                <p:cTn presetID="49" presetClass="entr" presetSubtype="0" decel="10000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0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60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60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608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608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0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60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60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608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608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0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60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60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608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608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0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60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60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608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608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0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60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60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608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608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_________Microsoft_Office_Word_97_-_20034.doc"/><Relationship Id="rId4" Type="http://schemas.openxmlformats.org/officeDocument/2006/relationships/oleObject" Target="../embeddings/_________Microsoft_Office_Word_97_-_20033.doc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__________Microsoft_Office_Excel7.xls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ru-RU" sz="4000" b="1" smtClean="0"/>
              <a:t>Проект «Сказка – ложь, да в ней намёк...»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8425" y="3887788"/>
            <a:ext cx="6408738" cy="172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Подготовила: Татарина Лера ученица 3б класса МОУ СОШ №9 имени М.И.Кершенгольца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Классный руководитель: Бессонова Е.И.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 теперь давайте попробуем разгадать кроссворд по этим сказкам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6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400" smtClean="0"/>
              <a:t>По горизонтали: 1.Что предлагала торговка купить королю в сказке «Златовласка»2.Сколько братьев поросят?3.Какой дом построил Наф-Нав?4.Кто сломал дом у поросят?5.Куда уходил кот рано утром?6.Кто приходил к петуху?7. Кто был поваром у короля По вертикали: 8.На ком женился Иржик? 9.Где жили кот и петух? 10.Что бросала лиса в окошко, чтобы выманить петуха??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0" y="-3762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ru-RU"/>
          </a:p>
        </p:txBody>
      </p:sp>
      <p:sp>
        <p:nvSpPr>
          <p:cNvPr id="13316" name="Rectangle 551"/>
          <p:cNvSpPr>
            <a:spLocks noChangeArrowheads="1"/>
          </p:cNvSpPr>
          <p:nvPr/>
        </p:nvSpPr>
        <p:spPr bwMode="auto">
          <a:xfrm>
            <a:off x="0" y="72342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ru-RU"/>
          </a:p>
        </p:txBody>
      </p:sp>
      <p:graphicFrame>
        <p:nvGraphicFramePr>
          <p:cNvPr id="13317" name="Object 2680"/>
          <p:cNvGraphicFramePr>
            <a:graphicFrameLocks noChangeAspect="1"/>
          </p:cNvGraphicFramePr>
          <p:nvPr>
            <p:ph idx="1"/>
          </p:nvPr>
        </p:nvGraphicFramePr>
        <p:xfrm>
          <a:off x="2268538" y="1557338"/>
          <a:ext cx="5292725" cy="4708525"/>
        </p:xfrm>
        <a:graphic>
          <a:graphicData uri="http://schemas.openxmlformats.org/presentationml/2006/ole">
            <p:oleObj spid="_x0000_s13317" name="Документ" r:id="rId3" imgW="5925493" imgH="573349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А теперь проверьте себя, ребята!!!</a:t>
            </a:r>
          </a:p>
        </p:txBody>
      </p:sp>
      <p:graphicFrame>
        <p:nvGraphicFramePr>
          <p:cNvPr id="14339" name="Object 8"/>
          <p:cNvGraphicFramePr>
            <a:graphicFrameLocks noChangeAspect="1"/>
          </p:cNvGraphicFramePr>
          <p:nvPr>
            <p:ph idx="1"/>
          </p:nvPr>
        </p:nvGraphicFramePr>
        <p:xfrm>
          <a:off x="2268538" y="1628775"/>
          <a:ext cx="5219700" cy="4525963"/>
        </p:xfrm>
        <a:graphic>
          <a:graphicData uri="http://schemas.openxmlformats.org/presentationml/2006/ole">
            <p:oleObj spid="_x0000_s14339" name="Документ" r:id="rId3" imgW="5925493" imgH="5733490" progId="Word.Document.8">
              <p:embed/>
            </p:oleObj>
          </a:graphicData>
        </a:graphic>
      </p:graphicFrame>
      <p:graphicFrame>
        <p:nvGraphicFramePr>
          <p:cNvPr id="14340" name="Object 10"/>
          <p:cNvGraphicFramePr>
            <a:graphicFrameLocks noChangeAspect="1"/>
          </p:cNvGraphicFramePr>
          <p:nvPr/>
        </p:nvGraphicFramePr>
        <p:xfrm>
          <a:off x="2268538" y="1628775"/>
          <a:ext cx="5219700" cy="4525963"/>
        </p:xfrm>
        <a:graphic>
          <a:graphicData uri="http://schemas.openxmlformats.org/presentationml/2006/ole">
            <p:oleObj spid="_x0000_s14340" name="Документ" r:id="rId4" imgW="5925493" imgH="5733490" progId="Word.Document.8">
              <p:embed/>
            </p:oleObj>
          </a:graphicData>
        </a:graphic>
      </p:graphicFrame>
      <p:graphicFrame>
        <p:nvGraphicFramePr>
          <p:cNvPr id="14341" name="Object 11"/>
          <p:cNvGraphicFramePr>
            <a:graphicFrameLocks noChangeAspect="1"/>
          </p:cNvGraphicFramePr>
          <p:nvPr/>
        </p:nvGraphicFramePr>
        <p:xfrm>
          <a:off x="2268538" y="1628775"/>
          <a:ext cx="5219700" cy="4525963"/>
        </p:xfrm>
        <a:graphic>
          <a:graphicData uri="http://schemas.openxmlformats.org/presentationml/2006/ole">
            <p:oleObj spid="_x0000_s14341" name="Документ" r:id="rId5" imgW="5925493" imgH="573349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827088" y="404813"/>
            <a:ext cx="7572375" cy="490537"/>
          </a:xfrm>
        </p:spPr>
        <p:txBody>
          <a:bodyPr/>
          <a:lstStyle/>
          <a:p>
            <a:pPr eaLnBrk="1" hangingPunct="1"/>
            <a:r>
              <a:rPr lang="ru-RU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Опрос  учащихся 3  «б» класса. (25 учащихся)</a:t>
            </a:r>
            <a:endParaRPr lang="ru-RU" smtClean="0">
              <a:ea typeface="Calibri" pitchFamily="34" charset="0"/>
            </a:endParaRP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i="1" smtClean="0"/>
              <a:t>Какие сказки вы любите?</a:t>
            </a:r>
            <a:endParaRPr lang="ru-RU" smtClean="0"/>
          </a:p>
          <a:p>
            <a:pPr eaLnBrk="1" hangingPunct="1"/>
            <a:endParaRPr lang="ru-RU" smtClean="0"/>
          </a:p>
        </p:txBody>
      </p:sp>
      <p:graphicFrame>
        <p:nvGraphicFramePr>
          <p:cNvPr id="15364" name="Диаграмма 3"/>
          <p:cNvGraphicFramePr>
            <a:graphicFrameLocks/>
          </p:cNvGraphicFramePr>
          <p:nvPr/>
        </p:nvGraphicFramePr>
        <p:xfrm>
          <a:off x="1425575" y="2298700"/>
          <a:ext cx="6076950" cy="3878263"/>
        </p:xfrm>
        <a:graphic>
          <a:graphicData uri="http://schemas.openxmlformats.org/presentationml/2006/ole">
            <p:oleObj spid="_x0000_s15364" name="Диаграмма" r:id="rId3" imgW="6084335" imgH="3889585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827088" y="404813"/>
            <a:ext cx="7572375" cy="490537"/>
          </a:xfrm>
        </p:spPr>
        <p:txBody>
          <a:bodyPr/>
          <a:lstStyle/>
          <a:p>
            <a:pPr eaLnBrk="1" hangingPunct="1"/>
            <a:r>
              <a:rPr lang="ru-RU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Опрос  учащихся 3  «б» класса. (25 учащихся)</a:t>
            </a:r>
            <a:endParaRPr lang="ru-RU" smtClean="0">
              <a:ea typeface="Calibri" pitchFamily="34" charset="0"/>
            </a:endParaRP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i="1" smtClean="0"/>
              <a:t>Какие сказки вам больше нравятся?</a:t>
            </a:r>
            <a:endParaRPr lang="ru-RU" smtClean="0"/>
          </a:p>
          <a:p>
            <a:pPr eaLnBrk="1" hangingPunct="1"/>
            <a:endParaRPr lang="ru-RU" smtClean="0"/>
          </a:p>
        </p:txBody>
      </p:sp>
      <p:graphicFrame>
        <p:nvGraphicFramePr>
          <p:cNvPr id="16388" name="Диаграмма 3"/>
          <p:cNvGraphicFramePr>
            <a:graphicFrameLocks/>
          </p:cNvGraphicFramePr>
          <p:nvPr/>
        </p:nvGraphicFramePr>
        <p:xfrm>
          <a:off x="1425575" y="2298700"/>
          <a:ext cx="6076950" cy="3878263"/>
        </p:xfrm>
        <a:graphic>
          <a:graphicData uri="http://schemas.openxmlformats.org/presentationml/2006/ole">
            <p:oleObj spid="_x0000_s16388" name="Диаграмма" r:id="rId3" imgW="6084335" imgH="3889585" progId="Excel.Chart.8">
              <p:embed/>
            </p:oleObj>
          </a:graphicData>
        </a:graphic>
      </p:graphicFrame>
      <p:graphicFrame>
        <p:nvGraphicFramePr>
          <p:cNvPr id="16389" name="Диаграмма 4"/>
          <p:cNvGraphicFramePr>
            <a:graphicFrameLocks/>
          </p:cNvGraphicFramePr>
          <p:nvPr/>
        </p:nvGraphicFramePr>
        <p:xfrm>
          <a:off x="1497013" y="2370138"/>
          <a:ext cx="5459412" cy="3933825"/>
        </p:xfrm>
        <a:graphic>
          <a:graphicData uri="http://schemas.openxmlformats.org/presentationml/2006/ole">
            <p:oleObj spid="_x0000_s16389" name="Диаграмма" r:id="rId4" imgW="5468586" imgH="3944454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i="1" smtClean="0"/>
              <a:t>Назовите свои любимые сказки.</a:t>
            </a:r>
            <a:endParaRPr lang="ru-RU" smtClean="0"/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250825" y="1600200"/>
            <a:ext cx="8713788" cy="4525963"/>
          </a:xfrm>
        </p:spPr>
        <p:txBody>
          <a:bodyPr/>
          <a:lstStyle/>
          <a:p>
            <a:pPr eaLnBrk="1" hangingPunct="1"/>
            <a:r>
              <a:rPr lang="ru-RU" sz="2600" smtClean="0"/>
              <a:t>«Женщина, которая жила в бутылке» - 14 уч-ся  56%</a:t>
            </a:r>
          </a:p>
          <a:p>
            <a:pPr eaLnBrk="1" hangingPunct="1"/>
            <a:r>
              <a:rPr lang="ru-RU" sz="2600" smtClean="0"/>
              <a:t>«Горшок каши» - 10 уч-ся  40%</a:t>
            </a:r>
          </a:p>
          <a:p>
            <a:pPr eaLnBrk="1" hangingPunct="1"/>
            <a:r>
              <a:rPr lang="ru-RU" sz="2600" smtClean="0"/>
              <a:t>«Василиса Премудрая» - 12 уч-ся  48%</a:t>
            </a:r>
          </a:p>
          <a:p>
            <a:pPr eaLnBrk="1" hangingPunct="1"/>
            <a:r>
              <a:rPr lang="ru-RU" sz="2600" smtClean="0"/>
              <a:t>«Колобок» - 19 уч-ся  75%</a:t>
            </a:r>
          </a:p>
          <a:p>
            <a:pPr eaLnBrk="1" hangingPunct="1"/>
            <a:r>
              <a:rPr lang="ru-RU" sz="2600" smtClean="0"/>
              <a:t>«Теремок» - 8 уч-ся  32%</a:t>
            </a:r>
          </a:p>
          <a:p>
            <a:pPr eaLnBrk="1" hangingPunct="1"/>
            <a:r>
              <a:rPr lang="ru-RU" sz="2600" smtClean="0"/>
              <a:t>«Умная девушка» - 15 уч-ся  60%</a:t>
            </a:r>
          </a:p>
          <a:p>
            <a:pPr eaLnBrk="1" hangingPunct="1"/>
            <a:r>
              <a:rPr lang="ru-RU" sz="2600" smtClean="0"/>
              <a:t>«Золушка» 8 уч-ся  32%</a:t>
            </a:r>
          </a:p>
          <a:p>
            <a:pPr eaLnBrk="1" hangingPunct="1"/>
            <a:r>
              <a:rPr lang="ru-RU" sz="2600" smtClean="0"/>
              <a:t>«Мороз Иванович» - 15 уч-ся  60%</a:t>
            </a:r>
          </a:p>
          <a:p>
            <a:pPr eaLnBrk="1" hangingPunct="1"/>
            <a:r>
              <a:rPr lang="ru-RU" sz="2600" smtClean="0"/>
              <a:t>Другие сказки – 8 уч-ся  32%</a:t>
            </a:r>
          </a:p>
          <a:p>
            <a:pPr eaLnBrk="1" hangingPunct="1"/>
            <a:endParaRPr lang="ru-RU" sz="26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i="1" smtClean="0"/>
              <a:t>Кому из вас в жизни помогли или помогают сказки?</a:t>
            </a:r>
            <a:endParaRPr lang="ru-RU" smtClean="0"/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>
          <a:xfrm>
            <a:off x="2843213" y="3357563"/>
            <a:ext cx="2881312" cy="647700"/>
          </a:xfrm>
        </p:spPr>
        <p:txBody>
          <a:bodyPr/>
          <a:lstStyle/>
          <a:p>
            <a:pPr eaLnBrk="1" hangingPunct="1"/>
            <a:r>
              <a:rPr lang="ru-RU" sz="2800" smtClean="0"/>
              <a:t>Да – 23 уч-ся</a:t>
            </a:r>
          </a:p>
          <a:p>
            <a:pPr eaLnBrk="1" hangingPunct="1"/>
            <a:endParaRPr lang="ru-RU" sz="26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169863" y="260350"/>
            <a:ext cx="8794750" cy="1143000"/>
          </a:xfrm>
        </p:spPr>
        <p:txBody>
          <a:bodyPr/>
          <a:lstStyle/>
          <a:p>
            <a:pPr eaLnBrk="1" hangingPunct="1"/>
            <a:r>
              <a:rPr lang="ru-RU" sz="4000" i="1" smtClean="0"/>
              <a:t>На кого из героев сказок вы хотели бы быть похожи и почему ?</a:t>
            </a:r>
            <a:endParaRPr lang="ru-RU" sz="4000" smtClean="0"/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107950" y="1600200"/>
            <a:ext cx="9036050" cy="4525963"/>
          </a:xfrm>
        </p:spPr>
        <p:txBody>
          <a:bodyPr/>
          <a:lstStyle/>
          <a:p>
            <a:pPr eaLnBrk="1" hangingPunct="1"/>
            <a:r>
              <a:rPr lang="ru-RU" sz="2200" smtClean="0"/>
              <a:t>«На серую звёздочку – она добрая и щедрая»</a:t>
            </a:r>
          </a:p>
          <a:p>
            <a:pPr eaLnBrk="1" hangingPunct="1"/>
            <a:r>
              <a:rPr lang="ru-RU" sz="2200" smtClean="0"/>
              <a:t>«На Золушку – она красивая, трудолюбивая и умная»</a:t>
            </a:r>
          </a:p>
          <a:p>
            <a:pPr eaLnBrk="1" hangingPunct="1"/>
            <a:r>
              <a:rPr lang="ru-RU" sz="2200" smtClean="0"/>
              <a:t>«На доктора Айболита – он добрый и всем помогает»</a:t>
            </a:r>
          </a:p>
          <a:p>
            <a:pPr eaLnBrk="1" hangingPunct="1"/>
            <a:r>
              <a:rPr lang="ru-RU" sz="2200" smtClean="0"/>
              <a:t>«На Белоснежку – она добрая, красивая; никогда не делает зла»</a:t>
            </a:r>
          </a:p>
          <a:p>
            <a:pPr eaLnBrk="1" hangingPunct="1"/>
            <a:r>
              <a:rPr lang="ru-RU" sz="2200" smtClean="0"/>
              <a:t>«На кота  из сказки «Кот в сапогах» - мудрый, умный, с ним интересно»</a:t>
            </a:r>
          </a:p>
          <a:p>
            <a:pPr eaLnBrk="1" hangingPunct="1"/>
            <a:r>
              <a:rPr lang="ru-RU" sz="2200" smtClean="0"/>
              <a:t>« На фею – умеет исполнять желания»</a:t>
            </a:r>
          </a:p>
          <a:p>
            <a:pPr eaLnBrk="1" hangingPunct="1"/>
            <a:r>
              <a:rPr lang="ru-RU" sz="2200" smtClean="0"/>
              <a:t>«На старика –«Сказка о рыбаке и рыбке» - он добрый, отпустил рыбку»</a:t>
            </a:r>
          </a:p>
          <a:p>
            <a:pPr eaLnBrk="1" hangingPunct="1"/>
            <a:r>
              <a:rPr lang="ru-RU" sz="2200" smtClean="0"/>
              <a:t>«Хочу быть сильным, как Илья Муромец»</a:t>
            </a:r>
          </a:p>
          <a:p>
            <a:pPr eaLnBrk="1" hangingPunct="1"/>
            <a:r>
              <a:rPr lang="ru-RU" sz="2200" smtClean="0"/>
              <a:t>«На прекрасную царевну Лебедь»</a:t>
            </a:r>
          </a:p>
          <a:p>
            <a:pPr eaLnBrk="1" hangingPunct="1"/>
            <a:endParaRPr lang="ru-RU" sz="26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Выводы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8229600" cy="4525962"/>
          </a:xfrm>
        </p:spPr>
        <p:txBody>
          <a:bodyPr/>
          <a:lstStyle/>
          <a:p>
            <a:pPr eaLnBrk="1" hangingPunct="1"/>
            <a:r>
              <a:rPr lang="ru-RU" sz="2800" smtClean="0"/>
              <a:t>Результаты исследования доказывают, что наряду с другими основной мыслью любой сказки является борьба добра со злом. </a:t>
            </a:r>
          </a:p>
          <a:p>
            <a:pPr eaLnBrk="1" hangingPunct="1">
              <a:buFontTx/>
              <a:buNone/>
            </a:pPr>
            <a:r>
              <a:rPr lang="ru-RU" sz="2800" smtClean="0"/>
              <a:t>Народная мудрость: </a:t>
            </a:r>
          </a:p>
          <a:p>
            <a:pPr eaLnBrk="1" hangingPunct="1"/>
            <a:r>
              <a:rPr lang="ru-RU" sz="2800" smtClean="0"/>
              <a:t>Не рой другому яму, сам в нее попадешь. </a:t>
            </a:r>
          </a:p>
          <a:p>
            <a:pPr eaLnBrk="1" hangingPunct="1"/>
            <a:r>
              <a:rPr lang="ru-RU" sz="2800" smtClean="0"/>
              <a:t>Делай другим добро – будешь сам без беды.</a:t>
            </a:r>
          </a:p>
          <a:p>
            <a:pPr eaLnBrk="1" hangingPunct="1"/>
            <a:r>
              <a:rPr lang="ru-RU" sz="2800" smtClean="0"/>
              <a:t> За добро добром и платят. </a:t>
            </a:r>
          </a:p>
          <a:p>
            <a:pPr eaLnBrk="1" hangingPunct="1"/>
            <a:r>
              <a:rPr lang="ru-RU" sz="2800" smtClean="0"/>
              <a:t>Жизнь дана на добрые дела.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литература</a:t>
            </a:r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1. Английские народные сказки – М., «Молодая гвардия», 1992г.</a:t>
            </a:r>
          </a:p>
          <a:p>
            <a:pPr eaLnBrk="1" hangingPunct="1"/>
            <a:r>
              <a:rPr lang="ru-RU" sz="2800" smtClean="0"/>
              <a:t>2. Биографический энциклопедический словарь – М., Большая Российская энциклопедия, 2000г.</a:t>
            </a:r>
          </a:p>
          <a:p>
            <a:pPr eaLnBrk="1" hangingPunct="1"/>
            <a:r>
              <a:rPr lang="ru-RU" sz="2800" smtClean="0"/>
              <a:t>3. Гора самоцветов: Сказки народов СССР в пересказе М.Булатова. – изд. «дет. лит.», 1986г.</a:t>
            </a:r>
          </a:p>
          <a:p>
            <a:pPr eaLnBrk="1" hangingPunct="1"/>
            <a:r>
              <a:rPr lang="ru-RU" sz="2800" smtClean="0"/>
              <a:t>4. Русские народные сказки. – изд. « дет. лит.», 1975г.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 С самого раннего детства мы знакомимся со сказками с помощью родителей, бабушек, дедушек и других. И любую начатую сказку нам хочется дослушать до конца, чтобы узнать, чем всё закончится. Мы ещё не знаем таких терминов как преступление и наказание, не всегда правильно понимаем, где зло, а где добро. Но подсознательно хотим, чтобы плохие герои были наказаны, а положительные герои торжествовали.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algn="ctr" eaLnBrk="1" hangingPunct="1"/>
            <a:r>
              <a:rPr lang="ru-RU" smtClean="0"/>
              <a:t>Спасибо за внимание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Выяснить, всегда ли добро побеждает зло на примере народных сказок</a:t>
            </a: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Цель исследования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Можно предположить, что общей мыслью сказок является победа добра над злом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Гипотеза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Задачи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smtClean="0"/>
              <a:t>1) изучить  народные сказки;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2) выявить ситуации, в которые попадали сказочные герои из-за того, что не выполняли правил поведения хорошего тона;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3) проследить, какими приёмами пользовались составители сказок для того, чтобы научить героев уважительному отношению к старшим;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4) привлечь внимание одноклассников к этой проблеме.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 Сравнение исследуемых сказок</a:t>
            </a:r>
          </a:p>
        </p:txBody>
      </p:sp>
      <p:sp>
        <p:nvSpPr>
          <p:cNvPr id="8195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Почти через все сказки проводится идея торжества правды и справедливости. Зачастую положительные герои становятся победителями в борьбе, а отрицательные герои наказываются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Кот и петух</a:t>
            </a:r>
            <a:br>
              <a:rPr lang="ru-RU" sz="4000" smtClean="0"/>
            </a:br>
            <a:r>
              <a:rPr lang="ru-RU" sz="4000" smtClean="0"/>
              <a:t>русская народная сказка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	Главные персонажи: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 кот, петух, лиса.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Положительные черты: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смелость, мудрость, готовность прийти на помощь другу.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Отрицательные черты: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глупость, хитрость, коварство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Основные мысли сказки: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не будь глупцом – не попадайся на «удочку» лисы; выручай друга из беды; не мирись со злом, умей ему противостоять.	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Три поросенка</a:t>
            </a:r>
            <a:br>
              <a:rPr lang="ru-RU" sz="4000" smtClean="0"/>
            </a:br>
            <a:r>
              <a:rPr lang="ru-RU" sz="4000" smtClean="0"/>
              <a:t>английская народная сказка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smtClean="0"/>
              <a:t>Главные персонажи: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smtClean="0"/>
              <a:t>три поросёнка, волк.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Положительные черты: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smtClean="0"/>
              <a:t>находчивость, смелость.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Отрицательные черты: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smtClean="0"/>
              <a:t>хитрость, коварство.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smtClean="0"/>
              <a:t>Основные мысли сказки: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Разум силу победит; не делай никому зла, найдётся и на тебя управа.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smtClean="0"/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Златовласка</a:t>
            </a:r>
            <a:br>
              <a:rPr lang="ru-RU" sz="4000" smtClean="0"/>
            </a:br>
            <a:r>
              <a:rPr lang="ru-RU" sz="4000" smtClean="0"/>
              <a:t>чешская народная сказка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Главные персонажи: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Иржик, король, Златовласка.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Положительные черты: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доброта, готовность прийти на помощь тому, кто слабее, честность.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Отрицательные черты: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злодейство, коварство.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Основные мысли сказки: всегда помогай другим; на добро и зло отвечай добром; поплатишься за своё коварство.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765</Words>
  <Application>Microsoft Office PowerPoint</Application>
  <PresentationFormat>Экран (4:3)</PresentationFormat>
  <Paragraphs>86</Paragraphs>
  <Slides>20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Оформление по умолчанию</vt:lpstr>
      <vt:lpstr>Документ Microsoft Word</vt:lpstr>
      <vt:lpstr>Диаграмма Microsoft Excel</vt:lpstr>
      <vt:lpstr>Проект «Сказка – ложь, да в ней намёк...»</vt:lpstr>
      <vt:lpstr>Слайд 2</vt:lpstr>
      <vt:lpstr>Цель исследования</vt:lpstr>
      <vt:lpstr>Гипотеза</vt:lpstr>
      <vt:lpstr>Задачи</vt:lpstr>
      <vt:lpstr> Сравнение исследуемых сказок</vt:lpstr>
      <vt:lpstr>Кот и петух русская народная сказка</vt:lpstr>
      <vt:lpstr>Три поросенка английская народная сказка</vt:lpstr>
      <vt:lpstr>Златовласка чешская народная сказка</vt:lpstr>
      <vt:lpstr>Слайд 10</vt:lpstr>
      <vt:lpstr>По горизонтали: 1.Что предлагала торговка купить королю в сказке «Златовласка»2.Сколько братьев поросят?3.Какой дом построил Наф-Нав?4.Кто сломал дом у поросят?5.Куда уходил кот рано утром?6.Кто приходил к петуху?7. Кто был поваром у короля По вертикали: 8.На ком женился Иржик? 9.Где жили кот и петух? 10.Что бросала лиса в окошко, чтобы выманить петуха??</vt:lpstr>
      <vt:lpstr>А теперь проверьте себя, ребята!!!</vt:lpstr>
      <vt:lpstr> Опрос  учащихся 3  «б» класса. (25 учащихся)</vt:lpstr>
      <vt:lpstr> Опрос  учащихся 3  «б» класса. (25 учащихся)</vt:lpstr>
      <vt:lpstr>Назовите свои любимые сказки.</vt:lpstr>
      <vt:lpstr>Кому из вас в жизни помогли или помогают сказки?</vt:lpstr>
      <vt:lpstr>На кого из героев сказок вы хотели бы быть похожи и почему ?</vt:lpstr>
      <vt:lpstr>Выводы</vt:lpstr>
      <vt:lpstr>литература</vt:lpstr>
      <vt:lpstr>Слайд 20</vt:lpstr>
    </vt:vector>
  </TitlesOfParts>
  <Company>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«Сказка – ложь, да в ней намёк...»</dc:title>
  <dc:creator>Ирина</dc:creator>
  <cp:lastModifiedBy>Анатолий</cp:lastModifiedBy>
  <cp:revision>17</cp:revision>
  <dcterms:created xsi:type="dcterms:W3CDTF">2012-12-15T15:13:25Z</dcterms:created>
  <dcterms:modified xsi:type="dcterms:W3CDTF">2014-01-28T13:02:04Z</dcterms:modified>
</cp:coreProperties>
</file>