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0" r:id="rId1"/>
  </p:sldMasterIdLst>
  <p:sldIdLst>
    <p:sldId id="268" r:id="rId2"/>
    <p:sldId id="294" r:id="rId3"/>
    <p:sldId id="292" r:id="rId4"/>
    <p:sldId id="315" r:id="rId5"/>
    <p:sldId id="298" r:id="rId6"/>
    <p:sldId id="270" r:id="rId7"/>
    <p:sldId id="299" r:id="rId8"/>
    <p:sldId id="300" r:id="rId9"/>
    <p:sldId id="276" r:id="rId10"/>
    <p:sldId id="303" r:id="rId11"/>
    <p:sldId id="283" r:id="rId12"/>
    <p:sldId id="285" r:id="rId13"/>
    <p:sldId id="310" r:id="rId14"/>
    <p:sldId id="279" r:id="rId15"/>
    <p:sldId id="311" r:id="rId16"/>
    <p:sldId id="296" r:id="rId17"/>
    <p:sldId id="316" r:id="rId18"/>
    <p:sldId id="286" r:id="rId19"/>
    <p:sldId id="287" r:id="rId20"/>
    <p:sldId id="314" r:id="rId21"/>
    <p:sldId id="313" r:id="rId22"/>
    <p:sldId id="288" r:id="rId23"/>
    <p:sldId id="312" r:id="rId24"/>
    <p:sldId id="289" r:id="rId25"/>
    <p:sldId id="290" r:id="rId26"/>
    <p:sldId id="291" r:id="rId27"/>
    <p:sldId id="307"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42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1040;&#1088;&#1090;&#1077;&#1084;\&#1052;&#1086;&#1080;%20&#1076;&#1086;&#1082;&#1091;&#1084;&#1077;&#1085;&#1090;&#1099;\&#1050;&#1085;&#1080;&#1075;&#107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4"/>
  <c:chart>
    <c:title>
      <c:tx>
        <c:rich>
          <a:bodyPr/>
          <a:lstStyle/>
          <a:p>
            <a:pPr>
              <a:defRPr/>
            </a:pPr>
            <a:r>
              <a:rPr lang="ru-RU"/>
              <a:t>Количество серых китов чукотско-калифорнийской популяции </a:t>
            </a:r>
          </a:p>
        </c:rich>
      </c:tx>
    </c:title>
    <c:plotArea>
      <c:layout/>
      <c:lineChart>
        <c:grouping val="standard"/>
        <c:ser>
          <c:idx val="0"/>
          <c:order val="0"/>
          <c:tx>
            <c:strRef>
              <c:f>Лист1!$A$2</c:f>
              <c:strCache>
                <c:ptCount val="1"/>
                <c:pt idx="0">
                  <c:v>Количество китов </c:v>
                </c:pt>
              </c:strCache>
            </c:strRef>
          </c:tx>
          <c:marker>
            <c:symbol val="none"/>
          </c:marker>
          <c:cat>
            <c:strRef>
              <c:f>Лист1!$B$1:$F$1</c:f>
              <c:strCache>
                <c:ptCount val="5"/>
                <c:pt idx="0">
                  <c:v>1950 год </c:v>
                </c:pt>
                <c:pt idx="1">
                  <c:v>1968 год</c:v>
                </c:pt>
                <c:pt idx="2">
                  <c:v>1975 год </c:v>
                </c:pt>
                <c:pt idx="3">
                  <c:v>1982 год </c:v>
                </c:pt>
                <c:pt idx="4">
                  <c:v>1992 год</c:v>
                </c:pt>
              </c:strCache>
            </c:strRef>
          </c:cat>
          <c:val>
            <c:numRef>
              <c:f>Лист1!$B$2:$F$2</c:f>
              <c:numCache>
                <c:formatCode>General</c:formatCode>
                <c:ptCount val="5"/>
                <c:pt idx="0">
                  <c:v>6000</c:v>
                </c:pt>
                <c:pt idx="1">
                  <c:v>4830</c:v>
                </c:pt>
                <c:pt idx="2">
                  <c:v>10000</c:v>
                </c:pt>
                <c:pt idx="3">
                  <c:v>12000</c:v>
                </c:pt>
                <c:pt idx="4">
                  <c:v>20000</c:v>
                </c:pt>
              </c:numCache>
            </c:numRef>
          </c:val>
        </c:ser>
        <c:marker val="1"/>
        <c:axId val="143752192"/>
        <c:axId val="144596352"/>
      </c:lineChart>
      <c:catAx>
        <c:axId val="143752192"/>
        <c:scaling>
          <c:orientation val="minMax"/>
        </c:scaling>
        <c:axPos val="b"/>
        <c:majorTickMark val="none"/>
        <c:tickLblPos val="nextTo"/>
        <c:crossAx val="144596352"/>
        <c:crosses val="autoZero"/>
        <c:auto val="1"/>
        <c:lblAlgn val="ctr"/>
        <c:lblOffset val="100"/>
      </c:catAx>
      <c:valAx>
        <c:axId val="144596352"/>
        <c:scaling>
          <c:orientation val="minMax"/>
        </c:scaling>
        <c:axPos val="l"/>
        <c:majorGridlines/>
        <c:title/>
        <c:numFmt formatCode="General" sourceLinked="1"/>
        <c:majorTickMark val="none"/>
        <c:tickLblPos val="nextTo"/>
        <c:crossAx val="143752192"/>
        <c:crosses val="autoZero"/>
        <c:crossBetween val="between"/>
      </c:valAx>
      <c:dTable>
        <c:showHorzBorder val="1"/>
        <c:showVertBorder val="1"/>
        <c:showOutline val="1"/>
        <c:showKeys val="1"/>
      </c:dTable>
    </c:plotArea>
    <c:plotVisOnly val="1"/>
  </c:chart>
  <c:txPr>
    <a:bodyPr/>
    <a:lstStyle/>
    <a:p>
      <a:pPr>
        <a:defRPr sz="1800"/>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510A00AF-A6F7-4A4E-9599-3FABBD064411}" type="datetimeFigureOut">
              <a:rPr lang="en-US"/>
              <a:pPr>
                <a:defRPr/>
              </a:pPr>
              <a:t>1/28/2014</a:t>
            </a:fld>
            <a:endParaRPr lang="en-US"/>
          </a:p>
        </p:txBody>
      </p:sp>
      <p:sp>
        <p:nvSpPr>
          <p:cNvPr id="6" name="Нижний колонтитул 1"/>
          <p:cNvSpPr>
            <a:spLocks noGrp="1"/>
          </p:cNvSpPr>
          <p:nvPr>
            <p:ph type="ftr" sz="quarter" idx="11"/>
          </p:nvPr>
        </p:nvSpPr>
        <p:spPr/>
        <p:txBody>
          <a:bodyPr/>
          <a:lstStyle>
            <a:lvl1pPr>
              <a:defRPr/>
            </a:lvl1pPr>
          </a:lstStyle>
          <a:p>
            <a:pPr>
              <a:defRPr/>
            </a:pPr>
            <a:endParaRPr lang="en-US"/>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E8D08B21-EF93-42B2-8799-4B91A523A9A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B79CADBC-FC86-4DAF-99F0-EF29A18C1781}" type="datetimeFigureOut">
              <a:rPr lang="ru-RU"/>
              <a:pPr>
                <a:defRPr/>
              </a:pPr>
              <a:t>28.01.2014</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527AD238-BC23-4BE9-B9EA-98F8A6C0CD0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55FE02AA-3E5D-4C97-9407-6DE893682857}" type="datetimeFigureOut">
              <a:rPr lang="ru-RU"/>
              <a:pPr>
                <a:defRPr/>
              </a:pPr>
              <a:t>28.01.2014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A74D9BE-95F5-4290-8491-A1ECF43EAFB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F28DE1C8-F73E-4CC5-AF72-C170D8939B77}" type="datetimeFigureOut">
              <a:rPr lang="ru-RU"/>
              <a:pPr>
                <a:defRPr/>
              </a:pPr>
              <a:t>28.01.2014</a:t>
            </a:fld>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A75C35B0-6B1E-4B8B-B273-DB866DF9294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9D0A1749-ADCC-48F4-9531-827C85870A6F}" type="datetimeFigureOut">
              <a:rPr lang="ru-RU"/>
              <a:pPr>
                <a:defRPr/>
              </a:pPr>
              <a:t>28.01.2014</a:t>
            </a:fld>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9E666D32-B109-44B8-A304-3EA11C4C3EB0}"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DCD78B89-ABFB-47A4-AB38-681E2FC1F50C}" type="datetimeFigureOut">
              <a:rPr lang="ru-RU"/>
              <a:pPr>
                <a:defRPr/>
              </a:pPr>
              <a:t>28.01.2014</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5C280A5F-BEEB-4633-8FCF-23B63F4804D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7253F953-D287-4EAD-A9AD-1E9C38F64F71}" type="datetimeFigureOut">
              <a:rPr lang="ru-RU"/>
              <a:pPr>
                <a:defRPr/>
              </a:pPr>
              <a:t>28.01.2014</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5D3E5E8C-464B-4A61-9B09-4BFB53CAB15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6CC2C312-36C6-435D-B2E6-DD755CFC22DD}" type="datetimeFigureOut">
              <a:rPr lang="ru-RU"/>
              <a:pPr>
                <a:defRPr/>
              </a:pPr>
              <a:t>28.01.2014</a:t>
            </a:fld>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6E07BCCE-650C-45CF-B4B5-C1C8F046BF2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5721D65D-082E-4277-A01B-0D30745D1554}" type="datetimeFigureOut">
              <a:rPr lang="en-US"/>
              <a:pPr>
                <a:defRPr/>
              </a:pPr>
              <a:t>1/28/2014</a:t>
            </a:fld>
            <a:endParaRPr lang="en-US"/>
          </a:p>
        </p:txBody>
      </p:sp>
      <p:sp>
        <p:nvSpPr>
          <p:cNvPr id="3" name="Нижний колонтитул 23"/>
          <p:cNvSpPr>
            <a:spLocks noGrp="1"/>
          </p:cNvSpPr>
          <p:nvPr>
            <p:ph type="ftr" sz="quarter" idx="11"/>
          </p:nvPr>
        </p:nvSpPr>
        <p:spPr/>
        <p:txBody>
          <a:bodyPr/>
          <a:lstStyle>
            <a:lvl1pPr>
              <a:defRPr/>
            </a:lvl1pPr>
          </a:lstStyle>
          <a:p>
            <a:pPr>
              <a:defRPr/>
            </a:pPr>
            <a:endParaRPr lang="en-US"/>
          </a:p>
        </p:txBody>
      </p:sp>
      <p:sp>
        <p:nvSpPr>
          <p:cNvPr id="4" name="Номер слайда 6"/>
          <p:cNvSpPr>
            <a:spLocks noGrp="1"/>
          </p:cNvSpPr>
          <p:nvPr>
            <p:ph type="sldNum" sz="quarter" idx="12"/>
          </p:nvPr>
        </p:nvSpPr>
        <p:spPr/>
        <p:txBody>
          <a:bodyPr/>
          <a:lstStyle>
            <a:lvl1pPr>
              <a:defRPr/>
            </a:lvl1pPr>
          </a:lstStyle>
          <a:p>
            <a:pPr>
              <a:defRPr/>
            </a:pPr>
            <a:fld id="{31A47DC5-60B6-4A8F-8C60-96E713A48DD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FBD228FC-A392-4B51-BBE4-41EE410855F8}" type="datetimeFigureOut">
              <a:rPr lang="ru-RU"/>
              <a:pPr>
                <a:defRPr/>
              </a:pPr>
              <a:t>28.01.2014</a:t>
            </a:fld>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4E9CF920-E168-4146-A56B-C466BE193F3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DB4CA3EB-E492-479A-BC91-F3E552CBB9A3}" type="datetimeFigureOut">
              <a:rPr lang="ru-RU"/>
              <a:pPr>
                <a:defRPr/>
              </a:pPr>
              <a:t>28.01.2014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E560EDBD-018F-4580-99D8-E8AA18BD90C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D3017CA2-77CD-441C-ACFB-DBDC98D08F24}" type="datetimeFigureOut">
              <a:rPr lang="ru-RU"/>
              <a:pPr>
                <a:defRPr/>
              </a:pPr>
              <a:t>28.01.2014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CF743461-5CA9-4CF0-8300-72065BE21D05}"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899" r:id="rId4"/>
    <p:sldLayoutId id="2147483905" r:id="rId5"/>
    <p:sldLayoutId id="2147483900" r:id="rId6"/>
    <p:sldLayoutId id="2147483906" r:id="rId7"/>
    <p:sldLayoutId id="2147483907" r:id="rId8"/>
    <p:sldLayoutId id="2147483908" r:id="rId9"/>
    <p:sldLayoutId id="2147483901" r:id="rId10"/>
    <p:sldLayoutId id="2147483909" r:id="rId1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14348" y="1000108"/>
            <a:ext cx="7772400" cy="1285884"/>
          </a:xfrm>
        </p:spPr>
        <p:txBody>
          <a:bodyPr/>
          <a:lstStyle/>
          <a:p>
            <a:pPr eaLnBrk="1" fontAlgn="auto" hangingPunct="1">
              <a:spcAft>
                <a:spcPts val="0"/>
              </a:spcAft>
              <a:defRPr/>
            </a:pPr>
            <a:r>
              <a:rPr lang="ru-RU" sz="3200" dirty="0" smtClean="0"/>
              <a:t>Глобальное потепление: причина появления серого кита в Якутии             </a:t>
            </a:r>
            <a:endParaRPr lang="ru-RU" sz="3200" dirty="0"/>
          </a:p>
        </p:txBody>
      </p:sp>
      <p:sp>
        <p:nvSpPr>
          <p:cNvPr id="2" name="Подзаголовок 1"/>
          <p:cNvSpPr>
            <a:spLocks noGrp="1"/>
          </p:cNvSpPr>
          <p:nvPr>
            <p:ph type="subTitle" idx="1"/>
          </p:nvPr>
        </p:nvSpPr>
        <p:spPr>
          <a:xfrm>
            <a:off x="4500563" y="2500313"/>
            <a:ext cx="4271962" cy="2714625"/>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eaLnBrk="1" fontAlgn="auto" hangingPunct="1">
              <a:spcAft>
                <a:spcPts val="0"/>
              </a:spcAft>
              <a:buFont typeface="Wingdings 2"/>
              <a:buNone/>
              <a:defRPr/>
            </a:pPr>
            <a:r>
              <a:rPr lang="ru-RU" sz="2800" dirty="0" smtClean="0"/>
              <a:t>Выполнил: </a:t>
            </a:r>
          </a:p>
          <a:p>
            <a:pPr eaLnBrk="1" fontAlgn="auto" hangingPunct="1">
              <a:spcAft>
                <a:spcPts val="0"/>
              </a:spcAft>
              <a:buFont typeface="Wingdings 2"/>
              <a:buNone/>
              <a:defRPr/>
            </a:pPr>
            <a:r>
              <a:rPr lang="ru-RU" sz="2800" dirty="0" smtClean="0"/>
              <a:t>Иванов Артём,</a:t>
            </a:r>
          </a:p>
          <a:p>
            <a:pPr eaLnBrk="1" fontAlgn="auto" hangingPunct="1">
              <a:spcAft>
                <a:spcPts val="0"/>
              </a:spcAft>
              <a:buFont typeface="Wingdings 2"/>
              <a:buNone/>
              <a:defRPr/>
            </a:pPr>
            <a:r>
              <a:rPr lang="ru-RU" sz="2800" dirty="0" smtClean="0"/>
              <a:t>ученик 4 «А» класса </a:t>
            </a:r>
          </a:p>
          <a:p>
            <a:pPr eaLnBrk="1" fontAlgn="auto" hangingPunct="1">
              <a:spcAft>
                <a:spcPts val="0"/>
              </a:spcAft>
              <a:buFont typeface="Wingdings 2"/>
              <a:buNone/>
              <a:defRPr/>
            </a:pPr>
            <a:endParaRPr lang="ru-RU" sz="2800" dirty="0" smtClean="0"/>
          </a:p>
          <a:p>
            <a:pPr eaLnBrk="1" fontAlgn="auto" hangingPunct="1">
              <a:spcAft>
                <a:spcPts val="0"/>
              </a:spcAft>
              <a:buFont typeface="Wingdings 2"/>
              <a:buNone/>
              <a:defRPr/>
            </a:pPr>
            <a:r>
              <a:rPr lang="ru-RU" sz="2800" dirty="0" smtClean="0"/>
              <a:t>МОБУ СОШ №9</a:t>
            </a:r>
          </a:p>
          <a:p>
            <a:pPr eaLnBrk="1" fontAlgn="auto" hangingPunct="1">
              <a:spcAft>
                <a:spcPts val="0"/>
              </a:spcAft>
              <a:buFont typeface="Wingdings 2"/>
              <a:buNone/>
              <a:defRPr/>
            </a:pPr>
            <a:r>
              <a:rPr lang="ru-RU" sz="2800" dirty="0" err="1" smtClean="0"/>
              <a:t>им.М.И.Кершенгольца</a:t>
            </a:r>
            <a:endParaRPr lang="ru-RU" sz="2800" dirty="0" smtClean="0"/>
          </a:p>
          <a:p>
            <a:pPr eaLnBrk="1" fontAlgn="auto" hangingPunct="1">
              <a:spcAft>
                <a:spcPts val="0"/>
              </a:spcAft>
              <a:buFont typeface="Wingdings 2"/>
              <a:buNone/>
              <a:defRPr/>
            </a:pPr>
            <a:endParaRPr lang="ru-RU" sz="2800" dirty="0" smtClean="0"/>
          </a:p>
          <a:p>
            <a:pPr eaLnBrk="1" fontAlgn="auto" hangingPunct="1">
              <a:spcAft>
                <a:spcPts val="0"/>
              </a:spcAft>
              <a:buFont typeface="Wingdings 2"/>
              <a:buNone/>
              <a:defRPr/>
            </a:pPr>
            <a:r>
              <a:rPr lang="ru-RU" sz="2800" dirty="0" smtClean="0"/>
              <a:t>Руководитель: </a:t>
            </a:r>
          </a:p>
          <a:p>
            <a:pPr eaLnBrk="1" fontAlgn="auto" hangingPunct="1">
              <a:spcAft>
                <a:spcPts val="0"/>
              </a:spcAft>
              <a:buFont typeface="Wingdings 2"/>
              <a:buNone/>
              <a:defRPr/>
            </a:pPr>
            <a:r>
              <a:rPr lang="ru-RU" sz="2800" dirty="0" err="1" smtClean="0"/>
              <a:t>Сабарайкина</a:t>
            </a:r>
            <a:r>
              <a:rPr lang="ru-RU" sz="2800" dirty="0" smtClean="0"/>
              <a:t> М.С.  </a:t>
            </a:r>
          </a:p>
          <a:p>
            <a:pPr eaLnBrk="1" fontAlgn="auto" hangingPunct="1">
              <a:spcAft>
                <a:spcPts val="0"/>
              </a:spcAft>
              <a:buFont typeface="Wingdings 2"/>
              <a:buNone/>
              <a:defRPr/>
            </a:pPr>
            <a:endParaRPr lang="ru-RU"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рямоугольник 3"/>
          <p:cNvSpPr>
            <a:spLocks noChangeArrowheads="1"/>
          </p:cNvSpPr>
          <p:nvPr/>
        </p:nvSpPr>
        <p:spPr bwMode="auto">
          <a:xfrm>
            <a:off x="714375" y="285750"/>
            <a:ext cx="7715250" cy="830263"/>
          </a:xfrm>
          <a:prstGeom prst="rect">
            <a:avLst/>
          </a:prstGeom>
          <a:noFill/>
          <a:ln w="9525">
            <a:noFill/>
            <a:miter lim="800000"/>
            <a:headEnd/>
            <a:tailEnd/>
          </a:ln>
        </p:spPr>
        <p:txBody>
          <a:bodyPr>
            <a:spAutoFit/>
          </a:bodyPr>
          <a:lstStyle/>
          <a:p>
            <a:r>
              <a:rPr lang="ru-RU" sz="2400">
                <a:latin typeface="Franklin Gothic Book" pitchFamily="34" charset="0"/>
              </a:rPr>
              <a:t>Кит, найденный в Нижнеколымске относится к чукотско-калифорнийской популяции. </a:t>
            </a:r>
          </a:p>
        </p:txBody>
      </p:sp>
      <p:pic>
        <p:nvPicPr>
          <p:cNvPr id="19459" name="Picture 2"/>
          <p:cNvPicPr>
            <a:picLocks noChangeAspect="1" noChangeArrowheads="1"/>
          </p:cNvPicPr>
          <p:nvPr/>
        </p:nvPicPr>
        <p:blipFill>
          <a:blip r:embed="rId2"/>
          <a:srcRect/>
          <a:stretch>
            <a:fillRect/>
          </a:stretch>
        </p:blipFill>
        <p:spPr bwMode="auto">
          <a:xfrm>
            <a:off x="357188" y="1428750"/>
            <a:ext cx="7429500" cy="48577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04800" y="457200"/>
            <a:ext cx="8686800" cy="114300"/>
          </a:xfrm>
        </p:spPr>
        <p:txBody>
          <a:bodyPr>
            <a:normAutofit fontScale="90000"/>
          </a:bodyPr>
          <a:lstStyle/>
          <a:p>
            <a:pPr eaLnBrk="1" fontAlgn="auto" hangingPunct="1">
              <a:spcAft>
                <a:spcPts val="0"/>
              </a:spcAft>
              <a:defRPr/>
            </a:pPr>
            <a:endParaRPr lang="ru-RU" dirty="0"/>
          </a:p>
        </p:txBody>
      </p:sp>
      <p:sp>
        <p:nvSpPr>
          <p:cNvPr id="20483" name="Содержимое 1"/>
          <p:cNvSpPr>
            <a:spLocks noGrp="1"/>
          </p:cNvSpPr>
          <p:nvPr>
            <p:ph idx="1"/>
          </p:nvPr>
        </p:nvSpPr>
        <p:spPr>
          <a:xfrm>
            <a:off x="4500563" y="357188"/>
            <a:ext cx="4429125" cy="6215062"/>
          </a:xfrm>
        </p:spPr>
        <p:txBody>
          <a:bodyPr/>
          <a:lstStyle/>
          <a:p>
            <a:pPr eaLnBrk="1" hangingPunct="1"/>
            <a:r>
              <a:rPr lang="ru-RU" smtClean="0"/>
              <a:t>Серый кит занесен в 5-ю категорию Красной книги России, то есть восстановленные виды, их численность постепенно увеличивается, но по прежнему требует постоянной охраны.</a:t>
            </a:r>
          </a:p>
        </p:txBody>
      </p:sp>
      <p:pic>
        <p:nvPicPr>
          <p:cNvPr id="20484" name="Picture 2" descr="F:\DCIM\102_PANA\P1020034.JPG"/>
          <p:cNvPicPr>
            <a:picLocks noChangeAspect="1" noChangeArrowheads="1"/>
          </p:cNvPicPr>
          <p:nvPr/>
        </p:nvPicPr>
        <p:blipFill>
          <a:blip r:embed="rId2"/>
          <a:srcRect/>
          <a:stretch>
            <a:fillRect/>
          </a:stretch>
        </p:blipFill>
        <p:spPr bwMode="auto">
          <a:xfrm>
            <a:off x="357188" y="0"/>
            <a:ext cx="428625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eaLnBrk="1" fontAlgn="auto" hangingPunct="1">
              <a:spcAft>
                <a:spcPts val="0"/>
              </a:spcAft>
              <a:defRPr/>
            </a:pPr>
            <a:r>
              <a:rPr lang="ru-RU" sz="2000" dirty="0" smtClean="0"/>
              <a:t>На схеме мы видим, что с  1975 года численность китов постепенно увеличивается, благодаря принятым мерам по охране серых китов. В 1992 году численность составляет около 20 тысяч китов   </a:t>
            </a:r>
            <a:endParaRPr lang="ru-RU" sz="2000" dirty="0"/>
          </a:p>
        </p:txBody>
      </p:sp>
      <p:graphicFrame>
        <p:nvGraphicFramePr>
          <p:cNvPr id="4" name="Содержимое 3"/>
          <p:cNvGraphicFramePr>
            <a:graphicFrameLocks noGrp="1"/>
          </p:cNvGraphicFramePr>
          <p:nvPr>
            <p:ph idx="1"/>
          </p:nvPr>
        </p:nvGraphicFramePr>
        <p:xfrm>
          <a:off x="304800" y="1554163"/>
          <a:ext cx="86868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DCIM\102_PANA\P1020031.JPG"/>
          <p:cNvPicPr>
            <a:picLocks noChangeAspect="1" noChangeArrowheads="1"/>
          </p:cNvPicPr>
          <p:nvPr/>
        </p:nvPicPr>
        <p:blipFill>
          <a:blip r:embed="rId2"/>
          <a:srcRect/>
          <a:stretch>
            <a:fillRect/>
          </a:stretch>
        </p:blipFill>
        <p:spPr bwMode="auto">
          <a:xfrm>
            <a:off x="0" y="214313"/>
            <a:ext cx="5715000" cy="6357937"/>
          </a:xfrm>
          <a:prstGeom prst="rect">
            <a:avLst/>
          </a:prstGeom>
          <a:noFill/>
          <a:ln w="9525">
            <a:noFill/>
            <a:miter lim="800000"/>
            <a:headEnd/>
            <a:tailEnd/>
          </a:ln>
        </p:spPr>
      </p:pic>
      <p:sp>
        <p:nvSpPr>
          <p:cNvPr id="22531" name="Прямоугольник 4"/>
          <p:cNvSpPr>
            <a:spLocks noChangeArrowheads="1"/>
          </p:cNvSpPr>
          <p:nvPr/>
        </p:nvSpPr>
        <p:spPr bwMode="auto">
          <a:xfrm>
            <a:off x="6000750" y="714375"/>
            <a:ext cx="2928938" cy="5632450"/>
          </a:xfrm>
          <a:prstGeom prst="rect">
            <a:avLst/>
          </a:prstGeom>
          <a:noFill/>
          <a:ln w="9525">
            <a:noFill/>
            <a:miter lim="800000"/>
            <a:headEnd/>
            <a:tailEnd/>
          </a:ln>
        </p:spPr>
        <p:txBody>
          <a:bodyPr>
            <a:spAutoFit/>
          </a:bodyPr>
          <a:lstStyle/>
          <a:p>
            <a:r>
              <a:rPr lang="ru-RU" sz="2400">
                <a:latin typeface="Franklin Gothic Book" pitchFamily="34" charset="0"/>
              </a:rPr>
              <a:t>Киты чукотско-калифорнийского стада, мигрируя на север от берегов Калифорнии, в апреле – мае идут вдоль западных берегов штата Вашингтон и острова Ванкувер, а в июле – августе уже появляются в Беринговом проливе  и Чукотском море.</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Содержимое 2"/>
          <p:cNvSpPr>
            <a:spLocks noGrp="1"/>
          </p:cNvSpPr>
          <p:nvPr>
            <p:ph idx="1"/>
          </p:nvPr>
        </p:nvSpPr>
        <p:spPr/>
        <p:txBody>
          <a:bodyPr/>
          <a:lstStyle/>
          <a:p>
            <a:pPr eaLnBrk="1" hangingPunct="1"/>
            <a:r>
              <a:rPr lang="ru-RU" smtClean="0"/>
              <a:t>Ученые предполагают,  что одна из причин появления серого кита на территории Якутии является: потепление климата.    Берингов пролив из-за потепления климата стал раньше  освобождаться ото льда и позже закрываться, благодаря чему киты могут проплыть дальше привычных расстояний. Значит ареал их обитания постепенно увеличивается. </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857750" y="714375"/>
            <a:ext cx="4071938" cy="5643563"/>
          </a:xfrm>
        </p:spPr>
        <p:txBody>
          <a:bodyPr>
            <a:normAutofit fontScale="70000" lnSpcReduction="20000"/>
          </a:bodyPr>
          <a:lstStyle/>
          <a:p>
            <a:pPr eaLnBrk="1" fontAlgn="auto" hangingPunct="1">
              <a:spcAft>
                <a:spcPts val="0"/>
              </a:spcAft>
              <a:buFont typeface="Wingdings 2"/>
              <a:buChar char=""/>
              <a:defRPr/>
            </a:pPr>
            <a:r>
              <a:rPr lang="ru-RU" sz="2800" dirty="0" smtClean="0"/>
              <a:t>В журнале «Наука и жизнь» напечатана статья, где ученые  из 26 лабораторий Европы, США, Канады и Австралии провели работу по объединению и согласованию данных десяти космических миссий. Согласно их результату из-за таяния полярных льдов уровень мирового океана  ежегодно растет на 0,95 мм. Общая потеря ледовой массы за 20 лет 220 </a:t>
            </a:r>
            <a:r>
              <a:rPr lang="ru-RU" sz="2800" dirty="0" err="1" smtClean="0"/>
              <a:t>гигатонн</a:t>
            </a:r>
            <a:r>
              <a:rPr lang="ru-RU" sz="2800" dirty="0" smtClean="0"/>
              <a:t>. Наблюдение за изменениями полярных льдов включены в европейскую программу ООН. Для этого планируют запустить спутники серий </a:t>
            </a:r>
            <a:r>
              <a:rPr lang="ru-RU" sz="2800" dirty="0" err="1" smtClean="0"/>
              <a:t>Сентинель</a:t>
            </a:r>
            <a:r>
              <a:rPr lang="ru-RU" sz="2800" dirty="0" smtClean="0"/>
              <a:t> -1 и </a:t>
            </a:r>
            <a:r>
              <a:rPr lang="ru-RU" sz="2800" dirty="0" err="1" smtClean="0"/>
              <a:t>Сентинель</a:t>
            </a:r>
            <a:r>
              <a:rPr lang="ru-RU" sz="2800" dirty="0" smtClean="0"/>
              <a:t> – 3.      </a:t>
            </a:r>
            <a:endParaRPr lang="ru-RU" sz="2800" dirty="0"/>
          </a:p>
        </p:txBody>
      </p:sp>
      <p:pic>
        <p:nvPicPr>
          <p:cNvPr id="24579" name="Picture 2" descr="F:\DCIM\102_PANA\P1020025.JPG"/>
          <p:cNvPicPr>
            <a:picLocks noChangeAspect="1" noChangeArrowheads="1"/>
          </p:cNvPicPr>
          <p:nvPr/>
        </p:nvPicPr>
        <p:blipFill>
          <a:blip r:embed="rId2"/>
          <a:srcRect/>
          <a:stretch>
            <a:fillRect/>
          </a:stretch>
        </p:blipFill>
        <p:spPr bwMode="auto">
          <a:xfrm>
            <a:off x="357188" y="571500"/>
            <a:ext cx="4643437" cy="5715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C:\Documents and Settings\Артем\Рабочий стол\P1020009.JPG"/>
          <p:cNvPicPr>
            <a:picLocks noChangeAspect="1" noChangeArrowheads="1"/>
          </p:cNvPicPr>
          <p:nvPr/>
        </p:nvPicPr>
        <p:blipFill>
          <a:blip r:embed="rId2"/>
          <a:srcRect/>
          <a:stretch>
            <a:fillRect/>
          </a:stretch>
        </p:blipFill>
        <p:spPr bwMode="auto">
          <a:xfrm>
            <a:off x="214313" y="285750"/>
            <a:ext cx="3786187" cy="6357938"/>
          </a:xfrm>
          <a:prstGeom prst="rect">
            <a:avLst/>
          </a:prstGeom>
          <a:noFill/>
          <a:ln w="9525">
            <a:noFill/>
            <a:miter lim="800000"/>
            <a:headEnd/>
            <a:tailEnd/>
          </a:ln>
        </p:spPr>
      </p:pic>
      <p:sp>
        <p:nvSpPr>
          <p:cNvPr id="25603" name="Прямоугольник 4"/>
          <p:cNvSpPr>
            <a:spLocks noChangeArrowheads="1"/>
          </p:cNvSpPr>
          <p:nvPr/>
        </p:nvSpPr>
        <p:spPr bwMode="auto">
          <a:xfrm>
            <a:off x="4071938" y="285750"/>
            <a:ext cx="4857750" cy="4832350"/>
          </a:xfrm>
          <a:prstGeom prst="rect">
            <a:avLst/>
          </a:prstGeom>
          <a:noFill/>
          <a:ln w="9525">
            <a:noFill/>
            <a:miter lim="800000"/>
            <a:headEnd/>
            <a:tailEnd/>
          </a:ln>
        </p:spPr>
        <p:txBody>
          <a:bodyPr>
            <a:spAutoFit/>
          </a:bodyPr>
          <a:lstStyle/>
          <a:p>
            <a:r>
              <a:rPr lang="ru-RU" sz="2800">
                <a:latin typeface="Franklin Gothic Book" pitchFamily="34" charset="0"/>
              </a:rPr>
              <a:t>О потеплении климата говорили на Международной конференции в Якутске. В работе конференции приняло участие 90 исследователей России, Японии, Германии, </a:t>
            </a:r>
          </a:p>
          <a:p>
            <a:r>
              <a:rPr lang="ru-RU" sz="2800">
                <a:latin typeface="Franklin Gothic Book" pitchFamily="34" charset="0"/>
              </a:rPr>
              <a:t>Нидерландов. Ученые сообщили, что изменение климата ведет и к изменению естественной среды обитания многих животных и птиц. </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pPr eaLnBrk="1" fontAlgn="auto" hangingPunct="1">
              <a:spcAft>
                <a:spcPts val="0"/>
              </a:spcAft>
              <a:buFont typeface="Wingdings 2"/>
              <a:buChar char=""/>
              <a:defRPr/>
            </a:pPr>
            <a:r>
              <a:rPr lang="ru-RU" dirty="0" smtClean="0"/>
              <a:t>Наибольший интерес к изменению климата проявляют японские ученые. В июле этого года в </a:t>
            </a:r>
            <a:r>
              <a:rPr lang="ru-RU" dirty="0" err="1" smtClean="0"/>
              <a:t>Аллаиховском</a:t>
            </a:r>
            <a:r>
              <a:rPr lang="ru-RU" dirty="0" smtClean="0"/>
              <a:t> улусе открылась новая Арктическая научная станция «Кодак» которая изучает климатические изменения. По оценкам ученых за последние 45 лет температура воздуха на территории данного региона увеличилась на 1,8 градусов. Станция ведет изучение выбросов парниковых газов в атмосферу и дает оценку изменениям растительности в связи с изменениями климата.  </a:t>
            </a:r>
            <a:endParaRPr lang="ru-RU"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eaLnBrk="1" fontAlgn="auto" hangingPunct="1">
              <a:spcAft>
                <a:spcPts val="0"/>
              </a:spcAft>
              <a:defRPr/>
            </a:pPr>
            <a:r>
              <a:rPr lang="ru-RU" sz="2200" dirty="0" smtClean="0"/>
              <a:t>  А что такое парниковый эффект , как действует углекислый газ на атмосферу. Опытным путем докажем, что такое парниковый эффект.</a:t>
            </a:r>
            <a:endParaRPr lang="ru-RU" dirty="0"/>
          </a:p>
        </p:txBody>
      </p:sp>
      <p:sp>
        <p:nvSpPr>
          <p:cNvPr id="2" name="Содержимое 1"/>
          <p:cNvSpPr>
            <a:spLocks noGrp="1"/>
          </p:cNvSpPr>
          <p:nvPr>
            <p:ph idx="1"/>
          </p:nvPr>
        </p:nvSpPr>
        <p:spPr>
          <a:xfrm>
            <a:off x="142875" y="1481138"/>
            <a:ext cx="2928938" cy="4525962"/>
          </a:xfrm>
        </p:spPr>
        <p:txBody>
          <a:bodyPr>
            <a:normAutofit fontScale="70000" lnSpcReduction="20000"/>
          </a:bodyPr>
          <a:lstStyle/>
          <a:p>
            <a:pPr eaLnBrk="1" fontAlgn="auto" hangingPunct="1">
              <a:spcAft>
                <a:spcPts val="0"/>
              </a:spcAft>
              <a:buFont typeface="Wingdings 2"/>
              <a:buChar char=""/>
              <a:defRPr/>
            </a:pPr>
            <a:r>
              <a:rPr lang="ru-RU" dirty="0" smtClean="0"/>
              <a:t>1. Взяли два стакана с теплой водой. Один стакан накрыли банкой, а во второй насыпали столовую ложку сахара и сухие дрожжи. Интенсивно перемешали, </a:t>
            </a:r>
          </a:p>
          <a:p>
            <a:pPr eaLnBrk="1" fontAlgn="auto" hangingPunct="1">
              <a:spcAft>
                <a:spcPts val="0"/>
              </a:spcAft>
              <a:buFont typeface="Wingdings 2"/>
              <a:buNone/>
              <a:defRPr/>
            </a:pPr>
            <a:r>
              <a:rPr lang="ru-RU" dirty="0" smtClean="0"/>
              <a:t>     накрыли банкой – углекислый газ не должен улетучится. Два стакана поставили на солнце  </a:t>
            </a:r>
            <a:endParaRPr lang="ru-RU" dirty="0"/>
          </a:p>
        </p:txBody>
      </p:sp>
      <p:pic>
        <p:nvPicPr>
          <p:cNvPr id="27652" name="Picture 2" descr="F:\DCIM\102_PANA\P1020035.JPG"/>
          <p:cNvPicPr>
            <a:picLocks noChangeAspect="1" noChangeArrowheads="1"/>
          </p:cNvPicPr>
          <p:nvPr/>
        </p:nvPicPr>
        <p:blipFill>
          <a:blip r:embed="rId2"/>
          <a:srcRect/>
          <a:stretch>
            <a:fillRect/>
          </a:stretch>
        </p:blipFill>
        <p:spPr bwMode="auto">
          <a:xfrm>
            <a:off x="3214688" y="1143000"/>
            <a:ext cx="5000625" cy="48577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500063"/>
            <a:ext cx="2500313" cy="5857875"/>
          </a:xfrm>
        </p:spPr>
        <p:txBody>
          <a:bodyPr>
            <a:normAutofit fontScale="85000" lnSpcReduction="10000"/>
          </a:bodyPr>
          <a:lstStyle/>
          <a:p>
            <a:pPr eaLnBrk="1" fontAlgn="auto" hangingPunct="1">
              <a:spcAft>
                <a:spcPts val="0"/>
              </a:spcAft>
              <a:buFont typeface="Wingdings 2"/>
              <a:buNone/>
              <a:defRPr/>
            </a:pPr>
            <a:r>
              <a:rPr lang="ru-RU" dirty="0" smtClean="0"/>
              <a:t>2. Через час положили градусник на несколько минут под каждую из банок. Под первой банкой  температура повысилась на 2 градуса, составило 31. </a:t>
            </a:r>
            <a:endParaRPr lang="ru-RU" dirty="0"/>
          </a:p>
        </p:txBody>
      </p:sp>
      <p:pic>
        <p:nvPicPr>
          <p:cNvPr id="28675" name="Picture 3" descr="F:\DCIM\102_PANA\P1020041.JPG"/>
          <p:cNvPicPr>
            <a:picLocks noChangeAspect="1" noChangeArrowheads="1"/>
          </p:cNvPicPr>
          <p:nvPr/>
        </p:nvPicPr>
        <p:blipFill>
          <a:blip r:embed="rId2"/>
          <a:srcRect/>
          <a:stretch>
            <a:fillRect/>
          </a:stretch>
        </p:blipFill>
        <p:spPr bwMode="auto">
          <a:xfrm>
            <a:off x="2643188" y="0"/>
            <a:ext cx="6500812"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eaLnBrk="1" fontAlgn="auto" hangingPunct="1">
              <a:spcAft>
                <a:spcPts val="0"/>
              </a:spcAft>
              <a:defRPr/>
            </a:pPr>
            <a:r>
              <a:rPr lang="ru-RU" dirty="0" smtClean="0"/>
              <a:t>Актуальность: </a:t>
            </a:r>
            <a:endParaRPr lang="ru-RU" dirty="0"/>
          </a:p>
        </p:txBody>
      </p:sp>
      <p:sp>
        <p:nvSpPr>
          <p:cNvPr id="11267" name="Содержимое 1"/>
          <p:cNvSpPr>
            <a:spLocks noGrp="1"/>
          </p:cNvSpPr>
          <p:nvPr>
            <p:ph idx="1"/>
          </p:nvPr>
        </p:nvSpPr>
        <p:spPr/>
        <p:txBody>
          <a:bodyPr/>
          <a:lstStyle/>
          <a:p>
            <a:pPr eaLnBrk="1" hangingPunct="1">
              <a:buFont typeface="Wingdings 2" pitchFamily="18" charset="2"/>
              <a:buNone/>
            </a:pPr>
            <a:r>
              <a:rPr lang="ru-RU" smtClean="0"/>
              <a:t>   Глобальное изменение климата необратимо. Человечеству остается готовиться к переменам в окружающем мире  и выяснять, чего ждать от природы. Для Якутии с ее сложной и тонкой экологической системой это вдвойне актуально. </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2124060" cy="5329254"/>
          </a:xfrm>
        </p:spPr>
        <p:txBody>
          <a:bodyPr/>
          <a:lstStyle/>
          <a:p>
            <a:pPr eaLnBrk="1" fontAlgn="auto" hangingPunct="1">
              <a:spcAft>
                <a:spcPts val="0"/>
              </a:spcAft>
              <a:defRPr/>
            </a:pPr>
            <a:r>
              <a:rPr lang="ru-RU" sz="2000" dirty="0" smtClean="0"/>
              <a:t>Во второй банке температура составила 33, на фотографии мы хорошо видим,  что  в банке где находится вода с дрожжами образовался пар   </a:t>
            </a:r>
            <a:endParaRPr lang="ru-RU" sz="2000" dirty="0"/>
          </a:p>
        </p:txBody>
      </p:sp>
      <p:pic>
        <p:nvPicPr>
          <p:cNvPr id="29699" name="Picture 4" descr="F:\DCIM\102_PANA\P1020044.JPG"/>
          <p:cNvPicPr>
            <a:picLocks noGrp="1" noChangeAspect="1" noChangeArrowheads="1"/>
          </p:cNvPicPr>
          <p:nvPr>
            <p:ph idx="1"/>
          </p:nvPr>
        </p:nvPicPr>
        <p:blipFill>
          <a:blip r:embed="rId2"/>
          <a:srcRect/>
          <a:stretch>
            <a:fillRect/>
          </a:stretch>
        </p:blipFill>
        <p:spPr>
          <a:xfrm>
            <a:off x="3143250" y="500063"/>
            <a:ext cx="5715000" cy="6000750"/>
          </a:xfrm>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50" y="857250"/>
            <a:ext cx="4705350" cy="5572125"/>
          </a:xfrm>
        </p:spPr>
        <p:txBody>
          <a:bodyPr>
            <a:normAutofit fontScale="85000" lnSpcReduction="10000"/>
          </a:bodyPr>
          <a:lstStyle/>
          <a:p>
            <a:pPr eaLnBrk="1" fontAlgn="auto" hangingPunct="1">
              <a:spcAft>
                <a:spcPts val="0"/>
              </a:spcAft>
              <a:buFont typeface="Wingdings 2"/>
              <a:buChar char=""/>
              <a:defRPr/>
            </a:pPr>
            <a:r>
              <a:rPr lang="ru-RU" dirty="0" smtClean="0"/>
              <a:t>Дрожжи – одноклеточные грибы, и когда мы посыпали им сахару, они тотчас занялись его переработкой, а в результате выделился углекислый газ, чем и объясняется появление пены. Газ скапливается под банкой, удерживает все больше и больше инфракрасных лучей – вот температура и выросла</a:t>
            </a:r>
            <a:endParaRPr lang="ru-RU" dirty="0"/>
          </a:p>
        </p:txBody>
      </p:sp>
      <p:pic>
        <p:nvPicPr>
          <p:cNvPr id="30723" name="Picture 3" descr="F:\DCIM\102_PANA\P1020046.JPG"/>
          <p:cNvPicPr>
            <a:picLocks noChangeAspect="1" noChangeArrowheads="1"/>
          </p:cNvPicPr>
          <p:nvPr/>
        </p:nvPicPr>
        <p:blipFill>
          <a:blip r:embed="rId2"/>
          <a:srcRect/>
          <a:stretch>
            <a:fillRect/>
          </a:stretch>
        </p:blipFill>
        <p:spPr bwMode="auto">
          <a:xfrm>
            <a:off x="0" y="857250"/>
            <a:ext cx="4429125" cy="57864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Содержимое 1"/>
          <p:cNvSpPr>
            <a:spLocks noGrp="1"/>
          </p:cNvSpPr>
          <p:nvPr>
            <p:ph idx="1"/>
          </p:nvPr>
        </p:nvSpPr>
        <p:spPr/>
        <p:txBody>
          <a:bodyPr/>
          <a:lstStyle/>
          <a:p>
            <a:pPr eaLnBrk="1" hangingPunct="1"/>
            <a:r>
              <a:rPr lang="ru-RU" smtClean="0"/>
              <a:t>Этот опыт доказал, что под банкой становится жарко! Почему? Потому что часть тепла солнечного излучения проникает внутрь и там остается. Не будь этого стеклянного щита, тепло естественным образом вернулось бы в атмосферу в виде инфракрасного излучения. А под куполом банки часть инфракрасных лучей удерживается, а значит накапливается тепло.          </a:t>
            </a: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572125" y="1554163"/>
            <a:ext cx="3419475" cy="4525962"/>
          </a:xfrm>
        </p:spPr>
        <p:txBody>
          <a:bodyPr>
            <a:normAutofit fontScale="85000" lnSpcReduction="20000"/>
          </a:bodyPr>
          <a:lstStyle/>
          <a:p>
            <a:pPr eaLnBrk="1" fontAlgn="auto" hangingPunct="1">
              <a:spcAft>
                <a:spcPts val="0"/>
              </a:spcAft>
              <a:buFont typeface="Wingdings 2"/>
              <a:buChar char=""/>
              <a:defRPr/>
            </a:pPr>
            <a:r>
              <a:rPr lang="ru-RU" dirty="0" smtClean="0"/>
              <a:t>Некоторые газы (водяной пар, углекислый газ, метан) действуют в атмосфере наподобие этих банок: часть исходящего от Земли инфракрасного излучения они отражают обратно.</a:t>
            </a:r>
            <a:endParaRPr lang="ru-RU" dirty="0"/>
          </a:p>
        </p:txBody>
      </p:sp>
      <p:pic>
        <p:nvPicPr>
          <p:cNvPr id="32771" name="Picture 2" descr="F:\DCIM\102_PANA\P1020033.JPG"/>
          <p:cNvPicPr>
            <a:picLocks noChangeAspect="1" noChangeArrowheads="1"/>
          </p:cNvPicPr>
          <p:nvPr/>
        </p:nvPicPr>
        <p:blipFill>
          <a:blip r:embed="rId2"/>
          <a:srcRect/>
          <a:stretch>
            <a:fillRect/>
          </a:stretch>
        </p:blipFill>
        <p:spPr bwMode="auto">
          <a:xfrm>
            <a:off x="214313" y="214313"/>
            <a:ext cx="5429250" cy="62150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lnSpcReduction="10000"/>
          </a:bodyPr>
          <a:lstStyle/>
          <a:p>
            <a:pPr eaLnBrk="1" fontAlgn="auto" hangingPunct="1">
              <a:spcAft>
                <a:spcPts val="0"/>
              </a:spcAft>
              <a:buFont typeface="Wingdings 2"/>
              <a:buChar char=""/>
              <a:defRPr/>
            </a:pPr>
            <a:r>
              <a:rPr lang="ru-RU" dirty="0" smtClean="0"/>
              <a:t>Опытным путем доказали, что образовавшийся углекислый газ создает парниковый эффект, то есть повышает температуру атмосферы.  </a:t>
            </a:r>
          </a:p>
          <a:p>
            <a:pPr eaLnBrk="1" fontAlgn="auto" hangingPunct="1">
              <a:spcAft>
                <a:spcPts val="0"/>
              </a:spcAft>
              <a:buFont typeface="Wingdings 2"/>
              <a:buChar char=""/>
              <a:defRPr/>
            </a:pPr>
            <a:r>
              <a:rPr lang="ru-RU" dirty="0" smtClean="0"/>
              <a:t>С развитием промышленности, начиная с середины 18 века, концентрация углекислого газа, образующаяся при сгорании нефти, газа, угля  в атмосфере постоянно увеличивается. Последствие этого процесса - парниковый эффект. </a:t>
            </a:r>
          </a:p>
          <a:p>
            <a:pPr eaLnBrk="1" fontAlgn="auto" hangingPunct="1">
              <a:spcAft>
                <a:spcPts val="0"/>
              </a:spcAft>
              <a:buFont typeface="Wingdings 2"/>
              <a:buNone/>
              <a:defRPr/>
            </a:pPr>
            <a:r>
              <a:rPr lang="ru-RU" dirty="0" smtClean="0"/>
              <a:t> </a:t>
            </a:r>
            <a:endParaRPr lang="ru-RU"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eaLnBrk="1" fontAlgn="auto" hangingPunct="1">
              <a:spcAft>
                <a:spcPts val="0"/>
              </a:spcAft>
              <a:defRPr/>
            </a:pPr>
            <a:r>
              <a:rPr lang="ru-RU" dirty="0" smtClean="0"/>
              <a:t>Выводы:</a:t>
            </a:r>
            <a:br>
              <a:rPr lang="ru-RU" dirty="0" smtClean="0"/>
            </a:br>
            <a:endParaRPr lang="ru-RU" dirty="0"/>
          </a:p>
        </p:txBody>
      </p:sp>
      <p:sp>
        <p:nvSpPr>
          <p:cNvPr id="2" name="Содержимое 1"/>
          <p:cNvSpPr>
            <a:spLocks noGrp="1"/>
          </p:cNvSpPr>
          <p:nvPr>
            <p:ph idx="1"/>
          </p:nvPr>
        </p:nvSpPr>
        <p:spPr/>
        <p:txBody>
          <a:bodyPr>
            <a:normAutofit fontScale="85000" lnSpcReduction="20000"/>
          </a:bodyPr>
          <a:lstStyle/>
          <a:p>
            <a:pPr eaLnBrk="1" fontAlgn="auto" hangingPunct="1">
              <a:spcAft>
                <a:spcPts val="0"/>
              </a:spcAft>
              <a:buFont typeface="Wingdings 2"/>
              <a:buChar char=""/>
              <a:defRPr/>
            </a:pPr>
            <a:r>
              <a:rPr lang="ru-RU" dirty="0" smtClean="0"/>
              <a:t>1. Одна из причин потепления климата является парниковый эффект. Надо сокращать выбросы парниковых газов в атмосферу. Мы должны помнить об экологии нашей планеты.   </a:t>
            </a:r>
          </a:p>
          <a:p>
            <a:pPr eaLnBrk="1" fontAlgn="auto" hangingPunct="1">
              <a:spcAft>
                <a:spcPts val="0"/>
              </a:spcAft>
              <a:buFont typeface="Wingdings 2"/>
              <a:buNone/>
              <a:defRPr/>
            </a:pPr>
            <a:endParaRPr lang="ru-RU" dirty="0" smtClean="0"/>
          </a:p>
          <a:p>
            <a:pPr eaLnBrk="1" fontAlgn="auto" hangingPunct="1">
              <a:spcAft>
                <a:spcPts val="0"/>
              </a:spcAft>
              <a:buFont typeface="Wingdings 2"/>
              <a:buChar char=""/>
              <a:defRPr/>
            </a:pPr>
            <a:r>
              <a:rPr lang="ru-RU" dirty="0" smtClean="0"/>
              <a:t>2.В связи с потеплением климата меняются условия среды обитания. Некоторые животные, растения не могут приспособиться к новым условиям и погибают. Или наоборот, приспосабливаются, например серый кит чукотско-калифорнийской популяции расширил ареал обитания или случайно оказался в </a:t>
            </a:r>
            <a:r>
              <a:rPr lang="ru-RU" dirty="0" err="1" smtClean="0"/>
              <a:t>Восточно-Сибирском</a:t>
            </a:r>
            <a:r>
              <a:rPr lang="ru-RU" dirty="0" smtClean="0"/>
              <a:t> море, ученым еще предстоит изучить.   </a:t>
            </a:r>
            <a:endParaRPr lang="ru-RU"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eaLnBrk="1" fontAlgn="auto" hangingPunct="1">
              <a:spcAft>
                <a:spcPts val="0"/>
              </a:spcAft>
              <a:defRPr/>
            </a:pPr>
            <a:r>
              <a:rPr lang="ru-RU" dirty="0" smtClean="0"/>
              <a:t>Список используемой литературы</a:t>
            </a:r>
            <a:endParaRPr lang="ru-RU" dirty="0"/>
          </a:p>
        </p:txBody>
      </p:sp>
      <p:sp>
        <p:nvSpPr>
          <p:cNvPr id="35843" name="Содержимое 1"/>
          <p:cNvSpPr>
            <a:spLocks noGrp="1"/>
          </p:cNvSpPr>
          <p:nvPr>
            <p:ph idx="1"/>
          </p:nvPr>
        </p:nvSpPr>
        <p:spPr/>
        <p:txBody>
          <a:bodyPr/>
          <a:lstStyle/>
          <a:p>
            <a:pPr eaLnBrk="1" hangingPunct="1"/>
            <a:r>
              <a:rPr lang="ru-RU" smtClean="0"/>
              <a:t>1. Красная книга России. </a:t>
            </a:r>
          </a:p>
          <a:p>
            <a:pPr eaLnBrk="1" hangingPunct="1"/>
            <a:r>
              <a:rPr lang="ru-RU" smtClean="0"/>
              <a:t>2. Журнал «Наука и жизнь» 2013 года </a:t>
            </a:r>
          </a:p>
          <a:p>
            <a:pPr eaLnBrk="1" hangingPunct="1"/>
            <a:r>
              <a:rPr lang="ru-RU" smtClean="0"/>
              <a:t>3. Журнал «Юный эрудит» 2012 года </a:t>
            </a:r>
          </a:p>
          <a:p>
            <a:pPr eaLnBrk="1" hangingPunct="1"/>
            <a:r>
              <a:rPr lang="ru-RU" smtClean="0"/>
              <a:t>4. Газета «Якутск вечерний» от 27 сентября, 11 октября 2013 года</a:t>
            </a:r>
          </a:p>
          <a:p>
            <a:pPr eaLnBrk="1" hangingPunct="1"/>
            <a:r>
              <a:rPr lang="ru-RU" smtClean="0"/>
              <a:t>5. Материалы из электронных источников сайт «Экология»                        </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14282" y="2928934"/>
            <a:ext cx="8686800" cy="838200"/>
          </a:xfrm>
        </p:spPr>
        <p:txBody>
          <a:bodyPr/>
          <a:lstStyle/>
          <a:p>
            <a:pPr algn="ctr" eaLnBrk="1" fontAlgn="auto" hangingPunct="1">
              <a:spcAft>
                <a:spcPts val="0"/>
              </a:spcAft>
              <a:defRPr/>
            </a:pPr>
            <a:r>
              <a:rPr lang="ru-RU" dirty="0" smtClean="0"/>
              <a:t>Спасибо за внимание</a:t>
            </a:r>
            <a:endParaRPr lang="ru-RU"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1"/>
          </p:nvPr>
        </p:nvSpPr>
        <p:spPr>
          <a:xfrm>
            <a:off x="280988" y="666750"/>
            <a:ext cx="4291012" cy="639763"/>
          </a:xfrm>
        </p:spPr>
        <p:txBody>
          <a:bodyPr>
            <a:normAutofit/>
          </a:bodyPr>
          <a:lstStyle/>
          <a:p>
            <a:pPr eaLnBrk="1" fontAlgn="auto" hangingPunct="1">
              <a:spcAft>
                <a:spcPts val="0"/>
              </a:spcAft>
              <a:buFont typeface="Wingdings 2"/>
              <a:buNone/>
              <a:defRPr/>
            </a:pPr>
            <a:r>
              <a:rPr lang="ru-RU" dirty="0" smtClean="0"/>
              <a:t>Цель работы:</a:t>
            </a:r>
            <a:endParaRPr lang="ru-RU" dirty="0"/>
          </a:p>
        </p:txBody>
      </p:sp>
      <p:sp>
        <p:nvSpPr>
          <p:cNvPr id="5" name="Текст 4"/>
          <p:cNvSpPr>
            <a:spLocks noGrp="1"/>
          </p:cNvSpPr>
          <p:nvPr>
            <p:ph type="body" sz="half" idx="3"/>
          </p:nvPr>
        </p:nvSpPr>
        <p:spPr>
          <a:xfrm>
            <a:off x="4645025" y="666750"/>
            <a:ext cx="4292600" cy="639763"/>
          </a:xfrm>
        </p:spPr>
        <p:txBody>
          <a:bodyPr>
            <a:normAutofit/>
          </a:bodyPr>
          <a:lstStyle/>
          <a:p>
            <a:pPr eaLnBrk="1" fontAlgn="auto" hangingPunct="1">
              <a:spcAft>
                <a:spcPts val="0"/>
              </a:spcAft>
              <a:buFont typeface="Wingdings 2"/>
              <a:buNone/>
              <a:defRPr/>
            </a:pPr>
            <a:r>
              <a:rPr lang="ru-RU" dirty="0" smtClean="0"/>
              <a:t>Задачи </a:t>
            </a:r>
            <a:endParaRPr lang="ru-RU" dirty="0"/>
          </a:p>
        </p:txBody>
      </p:sp>
      <p:sp>
        <p:nvSpPr>
          <p:cNvPr id="12292" name="Содержимое 1"/>
          <p:cNvSpPr>
            <a:spLocks noGrp="1"/>
          </p:cNvSpPr>
          <p:nvPr>
            <p:ph sz="quarter" idx="2"/>
          </p:nvPr>
        </p:nvSpPr>
        <p:spPr>
          <a:xfrm>
            <a:off x="280988" y="1316038"/>
            <a:ext cx="4291012" cy="3941762"/>
          </a:xfrm>
        </p:spPr>
        <p:txBody>
          <a:bodyPr/>
          <a:lstStyle/>
          <a:p>
            <a:pPr eaLnBrk="1" hangingPunct="1"/>
            <a:r>
              <a:rPr lang="ru-RU" sz="2800" smtClean="0"/>
              <a:t>Изучить причину появления серого кита на территории Якутии. Опытным путем доказать одну из причин потепления – парниковый эффект.   </a:t>
            </a:r>
          </a:p>
        </p:txBody>
      </p:sp>
      <p:sp>
        <p:nvSpPr>
          <p:cNvPr id="6" name="Содержимое 5"/>
          <p:cNvSpPr>
            <a:spLocks noGrp="1"/>
          </p:cNvSpPr>
          <p:nvPr>
            <p:ph sz="quarter" idx="4"/>
          </p:nvPr>
        </p:nvSpPr>
        <p:spPr>
          <a:xfrm>
            <a:off x="4648200" y="1316038"/>
            <a:ext cx="4289425" cy="3941762"/>
          </a:xfrm>
        </p:spPr>
        <p:txBody>
          <a:bodyPr>
            <a:normAutofit fontScale="92500" lnSpcReduction="10000"/>
          </a:bodyPr>
          <a:lstStyle/>
          <a:p>
            <a:pPr eaLnBrk="1" fontAlgn="auto" hangingPunct="1">
              <a:spcAft>
                <a:spcPts val="0"/>
              </a:spcAft>
              <a:buFont typeface="Wingdings 2"/>
              <a:buChar char=""/>
              <a:defRPr/>
            </a:pPr>
            <a:r>
              <a:rPr lang="ru-RU" sz="2800" dirty="0" smtClean="0"/>
              <a:t>1. Изучить материал о </a:t>
            </a:r>
            <a:r>
              <a:rPr lang="ru-RU" sz="2800" dirty="0" err="1" smtClean="0"/>
              <a:t>Нижнеколымской</a:t>
            </a:r>
            <a:r>
              <a:rPr lang="ru-RU" sz="2800" dirty="0" smtClean="0"/>
              <a:t> находке серого кита </a:t>
            </a:r>
          </a:p>
          <a:p>
            <a:pPr eaLnBrk="1" fontAlgn="auto" hangingPunct="1">
              <a:spcAft>
                <a:spcPts val="0"/>
              </a:spcAft>
              <a:buFont typeface="Wingdings 2"/>
              <a:buChar char=""/>
              <a:defRPr/>
            </a:pPr>
            <a:r>
              <a:rPr lang="ru-RU" sz="2800" dirty="0" smtClean="0"/>
              <a:t>2. Изучить миграцию Чукотско-калифорнийской популяции серого кита</a:t>
            </a:r>
          </a:p>
          <a:p>
            <a:pPr eaLnBrk="1" fontAlgn="auto" hangingPunct="1">
              <a:spcAft>
                <a:spcPts val="0"/>
              </a:spcAft>
              <a:buFont typeface="Wingdings 2"/>
              <a:buChar char=""/>
              <a:defRPr/>
            </a:pPr>
            <a:r>
              <a:rPr lang="ru-RU" sz="2800" dirty="0" smtClean="0"/>
              <a:t>3. Проанализировать количество серого кита </a:t>
            </a:r>
          </a:p>
          <a:p>
            <a:pPr eaLnBrk="1" fontAlgn="auto" hangingPunct="1">
              <a:spcAft>
                <a:spcPts val="0"/>
              </a:spcAft>
              <a:buFont typeface="Wingdings 2"/>
              <a:buChar char=""/>
              <a:defRPr/>
            </a:pPr>
            <a:r>
              <a:rPr lang="ru-RU" sz="2800" dirty="0" smtClean="0"/>
              <a:t>4. Поставить опыт по парниковому эффекту     </a:t>
            </a:r>
          </a:p>
          <a:p>
            <a:pPr eaLnBrk="1" fontAlgn="auto" hangingPunct="1">
              <a:spcAft>
                <a:spcPts val="0"/>
              </a:spcAft>
              <a:buFont typeface="Wingdings 2"/>
              <a:buChar char=""/>
              <a:defRPr/>
            </a:pPr>
            <a:endParaRPr lang="ru-RU"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dirty="0" smtClean="0"/>
              <a:t>Содержание</a:t>
            </a:r>
            <a:br>
              <a:rPr lang="ru-RU" dirty="0" smtClean="0"/>
            </a:br>
            <a:endParaRPr lang="ru-RU" dirty="0"/>
          </a:p>
        </p:txBody>
      </p:sp>
      <p:sp>
        <p:nvSpPr>
          <p:cNvPr id="13315" name="Содержимое 2"/>
          <p:cNvSpPr>
            <a:spLocks noGrp="1"/>
          </p:cNvSpPr>
          <p:nvPr>
            <p:ph idx="1"/>
          </p:nvPr>
        </p:nvSpPr>
        <p:spPr>
          <a:xfrm>
            <a:off x="304800" y="1143000"/>
            <a:ext cx="8686800" cy="4937125"/>
          </a:xfrm>
        </p:spPr>
        <p:txBody>
          <a:bodyPr/>
          <a:lstStyle/>
          <a:p>
            <a:pPr eaLnBrk="1" hangingPunct="1"/>
            <a:r>
              <a:rPr lang="ru-RU" sz="2000" smtClean="0"/>
              <a:t>1. Глобальное потепление климата</a:t>
            </a:r>
          </a:p>
          <a:p>
            <a:pPr eaLnBrk="1" hangingPunct="1"/>
            <a:r>
              <a:rPr lang="ru-RU" sz="2000" smtClean="0"/>
              <a:t>1.1. Находка серого кита на территории Якутии</a:t>
            </a:r>
          </a:p>
          <a:p>
            <a:pPr eaLnBrk="1" hangingPunct="1"/>
            <a:r>
              <a:rPr lang="ru-RU" sz="2000" smtClean="0"/>
              <a:t>1.2. Характеристика чукотско-калифорнийской популяции, анализ количества китов </a:t>
            </a:r>
          </a:p>
          <a:p>
            <a:pPr eaLnBrk="1" hangingPunct="1"/>
            <a:r>
              <a:rPr lang="ru-RU" sz="2000" smtClean="0"/>
              <a:t>1.3  Таяния полярных льдов </a:t>
            </a:r>
          </a:p>
          <a:p>
            <a:pPr eaLnBrk="1" hangingPunct="1"/>
            <a:r>
              <a:rPr lang="ru-RU" sz="2000" smtClean="0"/>
              <a:t>1.4. Международная конференция в г.Якутске 2013 года</a:t>
            </a:r>
          </a:p>
          <a:p>
            <a:pPr eaLnBrk="1" hangingPunct="1"/>
            <a:endParaRPr lang="ru-RU" sz="2000" smtClean="0"/>
          </a:p>
          <a:p>
            <a:pPr eaLnBrk="1" hangingPunct="1"/>
            <a:r>
              <a:rPr lang="ru-RU" sz="2000" smtClean="0"/>
              <a:t>2. Парниковый эффект одна из причин потепления </a:t>
            </a:r>
          </a:p>
          <a:p>
            <a:pPr eaLnBrk="1" hangingPunct="1"/>
            <a:r>
              <a:rPr lang="ru-RU" sz="2000" smtClean="0"/>
              <a:t>2.1 Описание опыта </a:t>
            </a:r>
          </a:p>
          <a:p>
            <a:pPr eaLnBrk="1" hangingPunct="1"/>
            <a:r>
              <a:rPr lang="ru-RU" sz="2000" smtClean="0"/>
              <a:t>2.2. Выводы по опыту </a:t>
            </a:r>
          </a:p>
          <a:p>
            <a:pPr eaLnBrk="1" hangingPunct="1"/>
            <a:endParaRPr lang="ru-RU" sz="2000" smtClean="0"/>
          </a:p>
          <a:p>
            <a:pPr eaLnBrk="1" hangingPunct="1"/>
            <a:r>
              <a:rPr lang="ru-RU" sz="2000" smtClean="0"/>
              <a:t>Заключение  </a:t>
            </a:r>
          </a:p>
          <a:p>
            <a:pPr eaLnBrk="1" hangingPunct="1"/>
            <a:r>
              <a:rPr lang="ru-RU" sz="2000" smtClean="0"/>
              <a:t>Список используемой литературы</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F:\DCIM\102_PANA\P1020008.JPG"/>
          <p:cNvPicPr>
            <a:picLocks noChangeAspect="1" noChangeArrowheads="1"/>
          </p:cNvPicPr>
          <p:nvPr/>
        </p:nvPicPr>
        <p:blipFill>
          <a:blip r:embed="rId2"/>
          <a:srcRect/>
          <a:stretch>
            <a:fillRect/>
          </a:stretch>
        </p:blipFill>
        <p:spPr bwMode="auto">
          <a:xfrm>
            <a:off x="357188" y="357188"/>
            <a:ext cx="4500562" cy="6143625"/>
          </a:xfrm>
          <a:prstGeom prst="rect">
            <a:avLst/>
          </a:prstGeom>
          <a:noFill/>
          <a:ln w="9525">
            <a:noFill/>
            <a:miter lim="800000"/>
            <a:headEnd/>
            <a:tailEnd/>
          </a:ln>
        </p:spPr>
      </p:pic>
      <p:sp>
        <p:nvSpPr>
          <p:cNvPr id="14339" name="Прямоугольник 8"/>
          <p:cNvSpPr>
            <a:spLocks noChangeArrowheads="1"/>
          </p:cNvSpPr>
          <p:nvPr/>
        </p:nvSpPr>
        <p:spPr bwMode="auto">
          <a:xfrm>
            <a:off x="5286375" y="642938"/>
            <a:ext cx="3143250" cy="5262562"/>
          </a:xfrm>
          <a:prstGeom prst="rect">
            <a:avLst/>
          </a:prstGeom>
          <a:noFill/>
          <a:ln w="9525">
            <a:noFill/>
            <a:miter lim="800000"/>
            <a:headEnd/>
            <a:tailEnd/>
          </a:ln>
        </p:spPr>
        <p:txBody>
          <a:bodyPr>
            <a:spAutoFit/>
          </a:bodyPr>
          <a:lstStyle/>
          <a:p>
            <a:r>
              <a:rPr lang="ru-RU" sz="2800">
                <a:latin typeface="Franklin Gothic Book" pitchFamily="34" charset="0"/>
              </a:rPr>
              <a:t>В сентябре этого года в Нижнеколымском районе Якутии местным  рыболовом была обнаружена туша морского животного большего размера.</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185850"/>
          </a:xfrm>
        </p:spPr>
        <p:txBody>
          <a:bodyPr>
            <a:normAutofit fontScale="90000"/>
          </a:bodyPr>
          <a:lstStyle/>
          <a:p>
            <a:pPr eaLnBrk="1" fontAlgn="auto" hangingPunct="1">
              <a:spcAft>
                <a:spcPts val="0"/>
              </a:spcAft>
              <a:defRPr/>
            </a:pPr>
            <a:r>
              <a:rPr lang="ru-RU" sz="2700" dirty="0" smtClean="0"/>
              <a:t>Были установлены координаты места находки: устье реки Коньковой, примерно в 2 километрах от выхода в море </a:t>
            </a:r>
            <a:r>
              <a:rPr lang="ru-RU" dirty="0" smtClean="0"/>
              <a:t/>
            </a:r>
            <a:br>
              <a:rPr lang="ru-RU" dirty="0" smtClean="0"/>
            </a:br>
            <a:endParaRPr lang="ru-RU" dirty="0"/>
          </a:p>
        </p:txBody>
      </p:sp>
      <p:pic>
        <p:nvPicPr>
          <p:cNvPr id="15363" name="Picture 2"/>
          <p:cNvPicPr>
            <a:picLocks noGrp="1" noChangeAspect="1" noChangeArrowheads="1"/>
          </p:cNvPicPr>
          <p:nvPr>
            <p:ph idx="1"/>
          </p:nvPr>
        </p:nvPicPr>
        <p:blipFill>
          <a:blip r:embed="rId2"/>
          <a:srcRect/>
          <a:stretch>
            <a:fillRect/>
          </a:stretch>
        </p:blipFill>
        <p:spPr>
          <a:xfrm>
            <a:off x="1776413" y="1725613"/>
            <a:ext cx="5743575" cy="4181475"/>
          </a:xfr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357188" y="500063"/>
            <a:ext cx="6643687" cy="5929312"/>
          </a:xfrm>
          <a:prstGeom prst="rect">
            <a:avLst/>
          </a:prstGeom>
          <a:noFill/>
          <a:ln w="9525">
            <a:noFill/>
            <a:miter lim="800000"/>
            <a:headEnd/>
            <a:tailEnd/>
          </a:ln>
        </p:spPr>
      </p:pic>
      <p:sp>
        <p:nvSpPr>
          <p:cNvPr id="16387" name="Прямоугольник 4"/>
          <p:cNvSpPr>
            <a:spLocks noChangeArrowheads="1"/>
          </p:cNvSpPr>
          <p:nvPr/>
        </p:nvSpPr>
        <p:spPr bwMode="auto">
          <a:xfrm>
            <a:off x="7072313" y="571500"/>
            <a:ext cx="1857375" cy="6248400"/>
          </a:xfrm>
          <a:prstGeom prst="rect">
            <a:avLst/>
          </a:prstGeom>
          <a:noFill/>
          <a:ln w="9525">
            <a:noFill/>
            <a:miter lim="800000"/>
            <a:headEnd/>
            <a:tailEnd/>
          </a:ln>
        </p:spPr>
        <p:txBody>
          <a:bodyPr>
            <a:spAutoFit/>
          </a:bodyPr>
          <a:lstStyle/>
          <a:p>
            <a:r>
              <a:rPr lang="ru-RU" sz="2000">
                <a:latin typeface="Franklin Gothic Book" pitchFamily="34" charset="0"/>
              </a:rPr>
              <a:t>Туша морского животного лежала на спине,  на берегу реки Коньковой.  Общая длина тела составила – 8 м. Масса тела  3 тонны. Специалисты определили, что туша принадлежит молодому серому киту.</a:t>
            </a:r>
            <a:r>
              <a:rPr lang="ru-RU">
                <a:latin typeface="Franklin Gothic Book" pitchFamily="34" charset="0"/>
              </a:rPr>
              <a:t> </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1"/>
          <p:cNvSpPr>
            <a:spLocks noChangeArrowheads="1"/>
          </p:cNvSpPr>
          <p:nvPr/>
        </p:nvSpPr>
        <p:spPr bwMode="auto">
          <a:xfrm>
            <a:off x="7215188" y="357188"/>
            <a:ext cx="1714500" cy="2832100"/>
          </a:xfrm>
          <a:prstGeom prst="rect">
            <a:avLst/>
          </a:prstGeom>
          <a:noFill/>
          <a:ln w="9525">
            <a:noFill/>
            <a:miter lim="800000"/>
            <a:headEnd/>
            <a:tailEnd/>
          </a:ln>
        </p:spPr>
        <p:txBody>
          <a:bodyPr>
            <a:spAutoFit/>
          </a:bodyPr>
          <a:lstStyle/>
          <a:p>
            <a:r>
              <a:rPr lang="ru-RU" sz="2000">
                <a:latin typeface="Franklin Gothic Book" pitchFamily="34" charset="0"/>
              </a:rPr>
              <a:t>Что привело серого кита до наших территорий? Мне стало интересно изучить этот вопрос.  </a:t>
            </a:r>
          </a:p>
          <a:p>
            <a:endParaRPr lang="ru-RU">
              <a:latin typeface="Franklin Gothic Book" pitchFamily="34" charset="0"/>
            </a:endParaRPr>
          </a:p>
        </p:txBody>
      </p:sp>
      <p:pic>
        <p:nvPicPr>
          <p:cNvPr id="17411" name="Picture 2"/>
          <p:cNvPicPr>
            <a:picLocks noChangeAspect="1" noChangeArrowheads="1"/>
          </p:cNvPicPr>
          <p:nvPr/>
        </p:nvPicPr>
        <p:blipFill>
          <a:blip r:embed="rId2"/>
          <a:srcRect/>
          <a:stretch>
            <a:fillRect/>
          </a:stretch>
        </p:blipFill>
        <p:spPr bwMode="auto">
          <a:xfrm>
            <a:off x="428625" y="571500"/>
            <a:ext cx="6715125" cy="57864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Содержимое 2"/>
          <p:cNvSpPr>
            <a:spLocks noGrp="1"/>
          </p:cNvSpPr>
          <p:nvPr>
            <p:ph idx="1"/>
          </p:nvPr>
        </p:nvSpPr>
        <p:spPr>
          <a:xfrm>
            <a:off x="0" y="785813"/>
            <a:ext cx="9001125" cy="5572125"/>
          </a:xfrm>
        </p:spPr>
        <p:txBody>
          <a:bodyPr/>
          <a:lstStyle/>
          <a:p>
            <a:pPr eaLnBrk="1" hangingPunct="1"/>
            <a:r>
              <a:rPr lang="ru-RU" sz="3600" smtClean="0"/>
              <a:t>Якутская находка  уникальна тем, что места обитания серых китов находится намного дальше, чем Восточно-Сибирское море. </a:t>
            </a:r>
          </a:p>
          <a:p>
            <a:pPr eaLnBrk="1" hangingPunct="1"/>
            <a:r>
              <a:rPr lang="ru-RU" sz="3600" smtClean="0"/>
              <a:t>Сейчас в мире существует два вида серых китов – охотско-корейская и чукотско-калифорнийская. Оба вида известны длинными миграциями в 19 тысяч километров. </a:t>
            </a:r>
          </a:p>
          <a:p>
            <a:pPr eaLnBrk="1" hangingPunct="1">
              <a:buFont typeface="Wingdings 2" pitchFamily="18" charset="2"/>
              <a:buNone/>
            </a:pPr>
            <a:endParaRPr lang="ru-RU" sz="3600" smtClean="0"/>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1276</TotalTime>
  <Words>1091</Words>
  <Application>Microsoft Office PowerPoint</Application>
  <PresentationFormat>Экран (4:3)</PresentationFormat>
  <Paragraphs>71</Paragraphs>
  <Slides>27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27</vt:i4>
      </vt:variant>
    </vt:vector>
  </HeadingPairs>
  <TitlesOfParts>
    <vt:vector size="33" baseType="lpstr">
      <vt:lpstr>Arial</vt:lpstr>
      <vt:lpstr>Franklin Gothic Medium</vt:lpstr>
      <vt:lpstr>Franklin Gothic Book</vt:lpstr>
      <vt:lpstr>Wingdings 2</vt:lpstr>
      <vt:lpstr>Calibri</vt:lpstr>
      <vt:lpstr>Трек</vt:lpstr>
      <vt:lpstr>Глобальное потепление: причина появления серого кита в Якутии             </vt:lpstr>
      <vt:lpstr>Актуальность: </vt:lpstr>
      <vt:lpstr>Слайд 3</vt:lpstr>
      <vt:lpstr>Содержание </vt:lpstr>
      <vt:lpstr>Слайд 5</vt:lpstr>
      <vt:lpstr>Были установлены координаты места находки: устье реки Коньковой, примерно в 2 километрах от выхода в море  </vt:lpstr>
      <vt:lpstr>Слайд 7</vt:lpstr>
      <vt:lpstr>Слайд 8</vt:lpstr>
      <vt:lpstr>Слайд 9</vt:lpstr>
      <vt:lpstr>Слайд 10</vt:lpstr>
      <vt:lpstr>Слайд 11</vt:lpstr>
      <vt:lpstr>На схеме мы видим, что с  1975 года численность китов постепенно увеличивается, благодаря принятым мерам по охране серых китов. В 1992 году численность составляет около 20 тысяч китов   </vt:lpstr>
      <vt:lpstr>Слайд 13</vt:lpstr>
      <vt:lpstr>Слайд 14</vt:lpstr>
      <vt:lpstr>Слайд 15</vt:lpstr>
      <vt:lpstr>Слайд 16</vt:lpstr>
      <vt:lpstr>Слайд 17</vt:lpstr>
      <vt:lpstr>  А что такое парниковый эффект , как действует углекислый газ на атмосферу. Опытным путем докажем, что такое парниковый эффект.</vt:lpstr>
      <vt:lpstr>Слайд 19</vt:lpstr>
      <vt:lpstr>Во второй банке температура составила 33, на фотографии мы хорошо видим,  что  в банке где находится вода с дрожжами образовался пар   </vt:lpstr>
      <vt:lpstr>Слайд 21</vt:lpstr>
      <vt:lpstr>Слайд 22</vt:lpstr>
      <vt:lpstr>Слайд 23</vt:lpstr>
      <vt:lpstr>Слайд 24</vt:lpstr>
      <vt:lpstr>Выводы: </vt:lpstr>
      <vt:lpstr>Список используемой литературы</vt:lpstr>
      <vt:lpstr>Спасибо за внимание</vt:lpstr>
    </vt:vector>
  </TitlesOfParts>
  <Company>СОШ №9</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Артем</dc:creator>
  <cp:lastModifiedBy>Анатолий</cp:lastModifiedBy>
  <cp:revision>122</cp:revision>
  <dcterms:created xsi:type="dcterms:W3CDTF">2013-10-10T04:26:17Z</dcterms:created>
  <dcterms:modified xsi:type="dcterms:W3CDTF">2014-01-28T13:02:28Z</dcterms:modified>
</cp:coreProperties>
</file>