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2" r:id="rId4"/>
    <p:sldId id="257" r:id="rId5"/>
    <p:sldId id="275" r:id="rId6"/>
    <p:sldId id="274" r:id="rId7"/>
    <p:sldId id="270" r:id="rId8"/>
    <p:sldId id="259" r:id="rId9"/>
    <p:sldId id="261" r:id="rId10"/>
    <p:sldId id="262" r:id="rId11"/>
    <p:sldId id="263" r:id="rId12"/>
    <p:sldId id="264" r:id="rId13"/>
    <p:sldId id="265" r:id="rId14"/>
    <p:sldId id="266" r:id="rId15"/>
    <p:sldId id="267" r:id="rId16"/>
    <p:sldId id="268" r:id="rId17"/>
    <p:sldId id="269" r:id="rId18"/>
    <p:sldId id="273"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3" autoAdjust="0"/>
    <p:restoredTop sz="94660"/>
  </p:normalViewPr>
  <p:slideViewPr>
    <p:cSldViewPr>
      <p:cViewPr>
        <p:scale>
          <a:sx n="75" d="100"/>
          <a:sy n="75" d="100"/>
        </p:scale>
        <p:origin x="-119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13.12.2014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13.12.2014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357298"/>
            <a:ext cx="7772400" cy="2719774"/>
          </a:xfrm>
          <a:solidFill>
            <a:schemeClr val="accent6">
              <a:lumMod val="60000"/>
              <a:lumOff val="40000"/>
            </a:schemeClr>
          </a:solidFill>
        </p:spPr>
        <p:txBody>
          <a:bodyPr>
            <a:noAutofit/>
          </a:bodyPr>
          <a:lstStyle/>
          <a:p>
            <a:r>
              <a:rPr lang="ru-RU" sz="6000" dirty="0" smtClean="0">
                <a:solidFill>
                  <a:srgbClr val="FF0000"/>
                </a:solidFill>
                <a:latin typeface="Times New Roman" pitchFamily="18" charset="0"/>
                <a:cs typeface="Times New Roman" pitchFamily="18" charset="0"/>
              </a:rPr>
              <a:t>Экономическая оценка содержания коз в личном хозяйстве</a:t>
            </a:r>
            <a:endParaRPr lang="ru-RU" sz="60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427984" y="4429132"/>
            <a:ext cx="4716016" cy="1752600"/>
          </a:xfrm>
          <a:solidFill>
            <a:schemeClr val="accent6">
              <a:lumMod val="60000"/>
              <a:lumOff val="40000"/>
            </a:schemeClr>
          </a:solidFill>
        </p:spPr>
        <p:txBody>
          <a:bodyPr>
            <a:normAutofit/>
          </a:bodyPr>
          <a:lstStyle/>
          <a:p>
            <a:r>
              <a:rPr lang="ru-RU" sz="1800" dirty="0" smtClean="0"/>
              <a:t>                       </a:t>
            </a:r>
            <a:r>
              <a:rPr lang="ru-RU" sz="1800" dirty="0" smtClean="0">
                <a:solidFill>
                  <a:schemeClr val="tx1"/>
                </a:solidFill>
              </a:rPr>
              <a:t>Выполнила: ученица 8 «а» класса,</a:t>
            </a:r>
          </a:p>
          <a:p>
            <a:r>
              <a:rPr lang="ru-RU" sz="1800" dirty="0" smtClean="0">
                <a:solidFill>
                  <a:schemeClr val="tx1"/>
                </a:solidFill>
              </a:rPr>
              <a:t>            МОБУ СОШ №9, им. </a:t>
            </a:r>
            <a:r>
              <a:rPr lang="ru-RU" sz="1800" dirty="0" err="1" smtClean="0">
                <a:solidFill>
                  <a:schemeClr val="tx1"/>
                </a:solidFill>
              </a:rPr>
              <a:t>М.И.Кершенгольца</a:t>
            </a:r>
            <a:r>
              <a:rPr lang="ru-RU" sz="1800" dirty="0" smtClean="0">
                <a:solidFill>
                  <a:schemeClr val="tx1"/>
                </a:solidFill>
              </a:rPr>
              <a:t> </a:t>
            </a:r>
            <a:r>
              <a:rPr lang="ru-RU" sz="1800" dirty="0" err="1" smtClean="0">
                <a:solidFill>
                  <a:schemeClr val="tx1"/>
                </a:solidFill>
              </a:rPr>
              <a:t>Агаева</a:t>
            </a:r>
            <a:r>
              <a:rPr lang="ru-RU" sz="1800" dirty="0" smtClean="0">
                <a:solidFill>
                  <a:schemeClr val="tx1"/>
                </a:solidFill>
              </a:rPr>
              <a:t> Лейла</a:t>
            </a:r>
          </a:p>
          <a:p>
            <a:r>
              <a:rPr lang="ru-RU" sz="1800" dirty="0" smtClean="0">
                <a:solidFill>
                  <a:schemeClr val="tx1"/>
                </a:solidFill>
              </a:rPr>
              <a:t>                 Руководитель: </a:t>
            </a:r>
            <a:r>
              <a:rPr lang="ru-RU" sz="1800" dirty="0" err="1" smtClean="0">
                <a:solidFill>
                  <a:schemeClr val="tx1"/>
                </a:solidFill>
              </a:rPr>
              <a:t>Слепцова</a:t>
            </a:r>
            <a:r>
              <a:rPr lang="ru-RU" sz="1800" dirty="0" smtClean="0">
                <a:solidFill>
                  <a:schemeClr val="tx1"/>
                </a:solidFill>
              </a:rPr>
              <a:t>  С.Т., учитель биологии</a:t>
            </a:r>
          </a:p>
          <a:p>
            <a:endParaRPr lang="ru-RU" sz="1800" dirty="0">
              <a:solidFill>
                <a:schemeClr val="tx1"/>
              </a:solidFill>
            </a:endParaRPr>
          </a:p>
        </p:txBody>
      </p:sp>
      <p:sp>
        <p:nvSpPr>
          <p:cNvPr id="4" name="TextBox 3"/>
          <p:cNvSpPr txBox="1"/>
          <p:nvPr/>
        </p:nvSpPr>
        <p:spPr>
          <a:xfrm>
            <a:off x="3071802" y="6396335"/>
            <a:ext cx="2026837" cy="461665"/>
          </a:xfrm>
          <a:prstGeom prst="rect">
            <a:avLst/>
          </a:prstGeom>
          <a:solidFill>
            <a:schemeClr val="accent6">
              <a:lumMod val="40000"/>
              <a:lumOff val="60000"/>
            </a:schemeClr>
          </a:solidFill>
        </p:spPr>
        <p:txBody>
          <a:bodyPr wrap="none" rtlCol="0">
            <a:spAutoFit/>
          </a:bodyPr>
          <a:lstStyle/>
          <a:p>
            <a:r>
              <a:rPr lang="ru-RU" sz="2400" dirty="0" smtClean="0"/>
              <a:t>Якутск, 2014 г</a:t>
            </a:r>
            <a:r>
              <a:rPr lang="ru-RU" dirty="0" smtClean="0"/>
              <a:t>.</a:t>
            </a:r>
            <a:endParaRPr lang="ru-RU" dirty="0"/>
          </a:p>
        </p:txBody>
      </p:sp>
      <p:sp>
        <p:nvSpPr>
          <p:cNvPr id="5" name="TextBox 4"/>
          <p:cNvSpPr txBox="1"/>
          <p:nvPr/>
        </p:nvSpPr>
        <p:spPr>
          <a:xfrm>
            <a:off x="2339752" y="0"/>
            <a:ext cx="4536504" cy="646331"/>
          </a:xfrm>
          <a:prstGeom prst="rect">
            <a:avLst/>
          </a:prstGeom>
          <a:noFill/>
        </p:spPr>
        <p:txBody>
          <a:bodyPr wrap="square" rtlCol="0">
            <a:spAutoFit/>
          </a:bodyPr>
          <a:lstStyle/>
          <a:p>
            <a:r>
              <a:rPr lang="ru-RU" dirty="0" smtClean="0"/>
              <a:t>Управление образования ОА города Якутска</a:t>
            </a:r>
          </a:p>
          <a:p>
            <a:r>
              <a:rPr lang="ru-RU" dirty="0"/>
              <a:t> </a:t>
            </a:r>
            <a:r>
              <a:rPr lang="ru-RU" dirty="0" smtClean="0"/>
              <a:t>  МОБУ СОШ №9 им. М. И. Кершенгольца</a:t>
            </a:r>
          </a:p>
        </p:txBody>
      </p:sp>
    </p:spTree>
    <p:extLst>
      <p:ext uri="{BB962C8B-B14F-4D97-AF65-F5344CB8AC3E}">
        <p14:creationId xmlns:p14="http://schemas.microsoft.com/office/powerpoint/2010/main" xmlns="" val="2360257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a:solidFill>
            <a:schemeClr val="accent6">
              <a:lumMod val="40000"/>
              <a:lumOff val="60000"/>
            </a:schemeClr>
          </a:solidFill>
        </p:spPr>
        <p:txBody>
          <a:bodyPr>
            <a:noAutofit/>
          </a:bodyPr>
          <a:lstStyle/>
          <a:p>
            <a:r>
              <a:rPr lang="ru-RU" sz="5400" dirty="0" smtClean="0">
                <a:solidFill>
                  <a:srgbClr val="FF0000"/>
                </a:solidFill>
                <a:latin typeface="Times New Roman" pitchFamily="18" charset="0"/>
                <a:cs typeface="Times New Roman" pitchFamily="18" charset="0"/>
              </a:rPr>
              <a:t>2-ый этап приготовления Брынзы</a:t>
            </a:r>
            <a:endParaRPr lang="ru-RU" sz="5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67544" y="1484784"/>
            <a:ext cx="8147248" cy="5141168"/>
          </a:xfrm>
          <a:solidFill>
            <a:schemeClr val="accent6">
              <a:lumMod val="40000"/>
              <a:lumOff val="60000"/>
            </a:schemeClr>
          </a:solidFill>
        </p:spPr>
        <p:txBody>
          <a:bodyPr>
            <a:normAutofit/>
          </a:bodyPr>
          <a:lstStyle/>
          <a:p>
            <a:pPr marL="0" indent="0" algn="ctr">
              <a:buNone/>
            </a:pPr>
            <a:r>
              <a:rPr lang="ru-RU" sz="3600" dirty="0" smtClean="0"/>
              <a:t> </a:t>
            </a:r>
            <a:r>
              <a:rPr lang="ru-RU" sz="3600" dirty="0" smtClean="0">
                <a:latin typeface="Times New Roman" pitchFamily="18" charset="0"/>
                <a:cs typeface="Times New Roman" pitchFamily="18" charset="0"/>
              </a:rPr>
              <a:t>Снимаем с плиты. Добавляем в стакан с водой (50 мл.) закваску «пепсин» 1-2 грамма, перемешиваем</a:t>
            </a:r>
            <a:r>
              <a:rPr lang="ru-RU" sz="3600" dirty="0" smtClean="0"/>
              <a:t>. </a:t>
            </a:r>
            <a:endParaRPr lang="ru-RU" sz="3600" dirty="0"/>
          </a:p>
        </p:txBody>
      </p:sp>
      <p:pic>
        <p:nvPicPr>
          <p:cNvPr id="2050" name="Picture 2" descr="F:\брынза\20140925_104712.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2420268" y="3636037"/>
            <a:ext cx="3519884" cy="28265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9431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a:solidFill>
            <a:schemeClr val="accent6">
              <a:lumMod val="40000"/>
              <a:lumOff val="60000"/>
            </a:schemeClr>
          </a:solidFill>
        </p:spPr>
        <p:txBody>
          <a:bodyPr>
            <a:normAutofit fontScale="90000"/>
          </a:bodyPr>
          <a:lstStyle/>
          <a:p>
            <a:r>
              <a:rPr lang="ru-RU" sz="5400" dirty="0" smtClean="0">
                <a:solidFill>
                  <a:srgbClr val="FF0000"/>
                </a:solidFill>
                <a:latin typeface="Times New Roman" pitchFamily="18" charset="0"/>
                <a:cs typeface="Times New Roman" pitchFamily="18" charset="0"/>
              </a:rPr>
              <a:t>3-ий этап приготовления </a:t>
            </a:r>
            <a:r>
              <a:rPr lang="ru-RU" sz="5400" dirty="0">
                <a:solidFill>
                  <a:srgbClr val="FF0000"/>
                </a:solidFill>
                <a:latin typeface="Times New Roman" pitchFamily="18" charset="0"/>
                <a:cs typeface="Times New Roman" pitchFamily="18" charset="0"/>
              </a:rPr>
              <a:t>Б</a:t>
            </a:r>
            <a:r>
              <a:rPr lang="ru-RU" sz="5400" dirty="0" smtClean="0">
                <a:solidFill>
                  <a:srgbClr val="FF0000"/>
                </a:solidFill>
                <a:latin typeface="Times New Roman" pitchFamily="18" charset="0"/>
                <a:cs typeface="Times New Roman" pitchFamily="18" charset="0"/>
              </a:rPr>
              <a:t>рынзы</a:t>
            </a:r>
            <a:endParaRPr lang="ru-RU" sz="5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4997152"/>
          </a:xfrm>
          <a:solidFill>
            <a:schemeClr val="accent6">
              <a:lumMod val="40000"/>
              <a:lumOff val="60000"/>
            </a:schemeClr>
          </a:solidFill>
        </p:spPr>
        <p:txBody>
          <a:bodyPr/>
          <a:lstStyle/>
          <a:p>
            <a:pPr marL="0" indent="0" algn="ctr">
              <a:buNone/>
            </a:pPr>
            <a:r>
              <a:rPr lang="ru-RU" sz="3600" dirty="0">
                <a:latin typeface="Times New Roman" pitchFamily="18" charset="0"/>
                <a:cs typeface="Times New Roman" pitchFamily="18" charset="0"/>
              </a:rPr>
              <a:t>Эту смесь смешиваем с уже нагревшимся молоком, также перемешиваем, оставляем на </a:t>
            </a:r>
            <a:r>
              <a:rPr lang="ru-RU" sz="3600" dirty="0" smtClean="0">
                <a:latin typeface="Times New Roman" pitchFamily="18" charset="0"/>
                <a:cs typeface="Times New Roman" pitchFamily="18" charset="0"/>
              </a:rPr>
              <a:t>15-20 </a:t>
            </a:r>
            <a:r>
              <a:rPr lang="ru-RU" sz="3600" dirty="0">
                <a:latin typeface="Times New Roman" pitchFamily="18" charset="0"/>
                <a:cs typeface="Times New Roman" pitchFamily="18" charset="0"/>
              </a:rPr>
              <a:t>минут.</a:t>
            </a:r>
          </a:p>
          <a:p>
            <a:pPr>
              <a:buNone/>
            </a:pPr>
            <a:endParaRPr lang="ru-RU" dirty="0"/>
          </a:p>
        </p:txBody>
      </p:sp>
      <p:pic>
        <p:nvPicPr>
          <p:cNvPr id="3074" name="Picture 2" descr="F:\брынза\20140925_113901.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2857488" y="3786190"/>
            <a:ext cx="3168352" cy="2934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1830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a:solidFill>
            <a:schemeClr val="accent6">
              <a:lumMod val="40000"/>
              <a:lumOff val="60000"/>
            </a:schemeClr>
          </a:solidFill>
        </p:spPr>
        <p:txBody>
          <a:bodyPr>
            <a:noAutofit/>
          </a:bodyPr>
          <a:lstStyle/>
          <a:p>
            <a:r>
              <a:rPr lang="ru-RU" sz="4900" dirty="0" smtClean="0">
                <a:solidFill>
                  <a:srgbClr val="FF0000"/>
                </a:solidFill>
                <a:latin typeface="Times New Roman" pitchFamily="18" charset="0"/>
                <a:cs typeface="Times New Roman" pitchFamily="18" charset="0"/>
              </a:rPr>
              <a:t>4-ый этап приготовления Брынзы</a:t>
            </a:r>
            <a:endParaRPr lang="ru-RU" sz="49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539552" y="1628800"/>
            <a:ext cx="8229600" cy="5112568"/>
          </a:xfrm>
          <a:solidFill>
            <a:schemeClr val="accent6">
              <a:lumMod val="40000"/>
              <a:lumOff val="60000"/>
            </a:schemeClr>
          </a:solidFill>
        </p:spPr>
        <p:txBody>
          <a:bodyPr>
            <a:normAutofit/>
          </a:bodyPr>
          <a:lstStyle/>
          <a:p>
            <a:pPr marL="0" indent="0" algn="ctr">
              <a:buNone/>
            </a:pPr>
            <a:r>
              <a:rPr lang="ru-RU" sz="3600" dirty="0" smtClean="0">
                <a:latin typeface="Times New Roman" pitchFamily="18" charset="0"/>
                <a:cs typeface="Times New Roman" pitchFamily="18" charset="0"/>
              </a:rPr>
              <a:t>Когда он станет твердым, делим его на 3-4 части, чтобы вода поднялась на верх. Оставляем на 5 минут.</a:t>
            </a:r>
            <a:endParaRPr lang="ru-RU" sz="3600" dirty="0">
              <a:latin typeface="Times New Roman" pitchFamily="18" charset="0"/>
              <a:cs typeface="Times New Roman" pitchFamily="18" charset="0"/>
            </a:endParaRPr>
          </a:p>
        </p:txBody>
      </p:sp>
      <p:pic>
        <p:nvPicPr>
          <p:cNvPr id="4098" name="Picture 2" descr="F:\брынза\20140925_113910.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rot="5400000">
            <a:off x="1635176" y="3413992"/>
            <a:ext cx="2816732" cy="3279788"/>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F:\брынза\20140925_114241(0).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5517254" y="3645520"/>
            <a:ext cx="2367114" cy="2816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4684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931" y="116632"/>
            <a:ext cx="8229600" cy="1301006"/>
          </a:xfrm>
          <a:solidFill>
            <a:schemeClr val="accent6">
              <a:lumMod val="40000"/>
              <a:lumOff val="60000"/>
            </a:schemeClr>
          </a:solidFill>
        </p:spPr>
        <p:txBody>
          <a:bodyPr>
            <a:normAutofit fontScale="90000"/>
          </a:bodyPr>
          <a:lstStyle/>
          <a:p>
            <a:r>
              <a:rPr lang="ru-RU" sz="5400" dirty="0" smtClean="0">
                <a:solidFill>
                  <a:srgbClr val="FF0000"/>
                </a:solidFill>
                <a:latin typeface="Times New Roman" pitchFamily="18" charset="0"/>
                <a:cs typeface="Times New Roman" pitchFamily="18" charset="0"/>
              </a:rPr>
              <a:t>5-ый этап приготовления Брынзы</a:t>
            </a:r>
            <a:endParaRPr lang="ru-RU" sz="5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4945765"/>
          </a:xfrm>
          <a:solidFill>
            <a:schemeClr val="accent6">
              <a:lumMod val="40000"/>
              <a:lumOff val="60000"/>
            </a:schemeClr>
          </a:solidFill>
        </p:spPr>
        <p:txBody>
          <a:bodyPr>
            <a:normAutofit/>
          </a:bodyPr>
          <a:lstStyle/>
          <a:p>
            <a:pPr marL="0" indent="0" algn="ctr">
              <a:buNone/>
            </a:pPr>
            <a:r>
              <a:rPr lang="ru-RU" sz="3600" dirty="0" smtClean="0">
                <a:latin typeface="Times New Roman" pitchFamily="18" charset="0"/>
                <a:cs typeface="Times New Roman" pitchFamily="18" charset="0"/>
              </a:rPr>
              <a:t>Наливаем всё в кухонное полотенце. Сливаем выделившуюся воду. Завязываем, ложем в дуршлаг</a:t>
            </a:r>
            <a:endParaRPr lang="ru-RU" sz="3600" dirty="0">
              <a:latin typeface="Times New Roman" pitchFamily="18" charset="0"/>
              <a:cs typeface="Times New Roman" pitchFamily="18" charset="0"/>
            </a:endParaRPr>
          </a:p>
        </p:txBody>
      </p:sp>
      <p:pic>
        <p:nvPicPr>
          <p:cNvPr id="5122" name="Picture 2" descr="F:\брынза\20140925_114720.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683568" y="3472408"/>
            <a:ext cx="2448272" cy="3044957"/>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F:\брынза\20140925_114843.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3419872" y="3472408"/>
            <a:ext cx="2283718" cy="304495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F:\брынза\20140925_115721.jp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rot="5400000">
            <a:off x="5817839" y="3666729"/>
            <a:ext cx="3044957" cy="26563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872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368152"/>
          </a:xfrm>
          <a:solidFill>
            <a:schemeClr val="accent6">
              <a:lumMod val="40000"/>
              <a:lumOff val="60000"/>
            </a:schemeClr>
          </a:solidFill>
        </p:spPr>
        <p:txBody>
          <a:bodyPr>
            <a:normAutofit fontScale="90000"/>
          </a:bodyPr>
          <a:lstStyle/>
          <a:p>
            <a:r>
              <a:rPr lang="ru-RU" sz="5400" dirty="0" smtClean="0">
                <a:solidFill>
                  <a:srgbClr val="FF0000"/>
                </a:solidFill>
              </a:rPr>
              <a:t>6-ый </a:t>
            </a:r>
            <a:r>
              <a:rPr lang="ru-RU" sz="5400" dirty="0">
                <a:solidFill>
                  <a:srgbClr val="FF0000"/>
                </a:solidFill>
              </a:rPr>
              <a:t>этап приготовления Брынзы</a:t>
            </a:r>
          </a:p>
        </p:txBody>
      </p:sp>
      <p:sp>
        <p:nvSpPr>
          <p:cNvPr id="3" name="Объект 2"/>
          <p:cNvSpPr>
            <a:spLocks noGrp="1"/>
          </p:cNvSpPr>
          <p:nvPr>
            <p:ph idx="1"/>
          </p:nvPr>
        </p:nvSpPr>
        <p:spPr>
          <a:xfrm>
            <a:off x="395536" y="1600200"/>
            <a:ext cx="8291264" cy="4853136"/>
          </a:xfrm>
          <a:solidFill>
            <a:schemeClr val="accent6">
              <a:lumMod val="40000"/>
              <a:lumOff val="60000"/>
            </a:schemeClr>
          </a:solidFill>
        </p:spPr>
        <p:txBody>
          <a:bodyPr>
            <a:normAutofit/>
          </a:bodyPr>
          <a:lstStyle/>
          <a:p>
            <a:pPr marL="0" indent="0" algn="ctr">
              <a:buNone/>
            </a:pPr>
            <a:r>
              <a:rPr lang="ru-RU" sz="3600" dirty="0" smtClean="0">
                <a:latin typeface="Times New Roman" pitchFamily="18" charset="0"/>
                <a:cs typeface="Times New Roman" pitchFamily="18" charset="0"/>
              </a:rPr>
              <a:t>Ложем на него тяжелый предмет, примерно 5-7 килограмм. Оставляем на  4-5 часов.</a:t>
            </a:r>
            <a:endParaRPr lang="ru-RU" sz="3600" dirty="0">
              <a:latin typeface="Times New Roman" pitchFamily="18" charset="0"/>
              <a:cs typeface="Times New Roman" pitchFamily="18" charset="0"/>
            </a:endParaRPr>
          </a:p>
        </p:txBody>
      </p:sp>
      <p:pic>
        <p:nvPicPr>
          <p:cNvPr id="7170" name="Picture 2" descr="F:\брынза\20140925_115756.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rot="5400000">
            <a:off x="2873596" y="3627206"/>
            <a:ext cx="3274451" cy="25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4248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28998"/>
          </a:xfrm>
          <a:solidFill>
            <a:schemeClr val="accent6">
              <a:lumMod val="40000"/>
              <a:lumOff val="60000"/>
            </a:schemeClr>
          </a:solidFill>
        </p:spPr>
        <p:txBody>
          <a:bodyPr>
            <a:noAutofit/>
          </a:bodyPr>
          <a:lstStyle/>
          <a:p>
            <a:r>
              <a:rPr lang="ru-RU" sz="4900" dirty="0" smtClean="0">
                <a:solidFill>
                  <a:srgbClr val="FF0000"/>
                </a:solidFill>
                <a:latin typeface="Times New Roman" pitchFamily="18" charset="0"/>
                <a:cs typeface="Times New Roman" pitchFamily="18" charset="0"/>
              </a:rPr>
              <a:t>7-ой этап приготовления Брынзы</a:t>
            </a:r>
            <a:endParaRPr lang="ru-RU" sz="49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67544" y="1599673"/>
            <a:ext cx="8229600" cy="4853136"/>
          </a:xfrm>
          <a:solidFill>
            <a:schemeClr val="accent6">
              <a:lumMod val="40000"/>
              <a:lumOff val="60000"/>
            </a:schemeClr>
          </a:solidFill>
        </p:spPr>
        <p:txBody>
          <a:bodyPr>
            <a:normAutofit/>
          </a:bodyPr>
          <a:lstStyle/>
          <a:p>
            <a:pPr marL="0" indent="0" algn="ctr">
              <a:buNone/>
            </a:pPr>
            <a:r>
              <a:rPr lang="ru-RU" sz="3600" dirty="0" smtClean="0">
                <a:latin typeface="Times New Roman" pitchFamily="18" charset="0"/>
                <a:cs typeface="Times New Roman" pitchFamily="18" charset="0"/>
              </a:rPr>
              <a:t>Когда сыр станет твёрдым, когда вода вся ушла, достаём из кухонного полотенца. 12 литров молока=1,5 кг брынзы</a:t>
            </a:r>
            <a:endParaRPr lang="ru-RU" sz="3600" dirty="0">
              <a:latin typeface="Times New Roman" pitchFamily="18" charset="0"/>
              <a:cs typeface="Times New Roman" pitchFamily="18" charset="0"/>
            </a:endParaRPr>
          </a:p>
        </p:txBody>
      </p:sp>
      <p:pic>
        <p:nvPicPr>
          <p:cNvPr id="8195" name="Picture 3" descr="F:\брынза\20140925_204911.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4427984" y="3878808"/>
            <a:ext cx="3073096" cy="2546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196" name="Picture 4" descr="F:\брынза\20140925_204844.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547664" y="3878808"/>
            <a:ext cx="2160240" cy="26037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0444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a:solidFill>
            <a:schemeClr val="accent6">
              <a:lumMod val="40000"/>
              <a:lumOff val="60000"/>
            </a:schemeClr>
          </a:solidFill>
        </p:spPr>
        <p:txBody>
          <a:bodyPr>
            <a:noAutofit/>
          </a:bodyPr>
          <a:lstStyle/>
          <a:p>
            <a:r>
              <a:rPr lang="ru-RU" sz="4900" dirty="0" smtClean="0">
                <a:solidFill>
                  <a:srgbClr val="FF0000"/>
                </a:solidFill>
                <a:latin typeface="Times New Roman" pitchFamily="18" charset="0"/>
                <a:cs typeface="Times New Roman" pitchFamily="18" charset="0"/>
              </a:rPr>
              <a:t>8-ой этап приготовления Брынзы</a:t>
            </a:r>
            <a:endParaRPr lang="ru-RU" sz="49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solidFill>
            <a:schemeClr val="accent6">
              <a:lumMod val="40000"/>
              <a:lumOff val="60000"/>
            </a:schemeClr>
          </a:solidFill>
        </p:spPr>
        <p:txBody>
          <a:bodyPr>
            <a:normAutofit/>
          </a:bodyPr>
          <a:lstStyle/>
          <a:p>
            <a:pPr marL="0" indent="0">
              <a:buNone/>
            </a:pPr>
            <a:r>
              <a:rPr lang="ru-RU" sz="3600" dirty="0" smtClean="0">
                <a:latin typeface="Times New Roman" pitchFamily="18" charset="0"/>
                <a:cs typeface="Times New Roman" pitchFamily="18" charset="0"/>
              </a:rPr>
              <a:t>Нарезаем на кусочки по 5-7 сантиметров</a:t>
            </a:r>
            <a:endParaRPr lang="ru-RU" sz="3600" dirty="0">
              <a:latin typeface="Times New Roman" pitchFamily="18" charset="0"/>
              <a:cs typeface="Times New Roman" pitchFamily="18" charset="0"/>
            </a:endParaRPr>
          </a:p>
        </p:txBody>
      </p:sp>
      <p:pic>
        <p:nvPicPr>
          <p:cNvPr id="9218" name="Picture 2" descr="F:\брынза\20140925_205017.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335212" y="2204864"/>
            <a:ext cx="2859782" cy="3813043"/>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F:\брынза\20140925_205145.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860032" y="2204863"/>
            <a:ext cx="2859782" cy="38130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0283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368152"/>
          </a:xfrm>
          <a:solidFill>
            <a:schemeClr val="accent6">
              <a:lumMod val="40000"/>
              <a:lumOff val="60000"/>
            </a:schemeClr>
          </a:solidFill>
        </p:spPr>
        <p:txBody>
          <a:bodyPr>
            <a:noAutofit/>
          </a:bodyPr>
          <a:lstStyle/>
          <a:p>
            <a:r>
              <a:rPr lang="ru-RU" sz="4900" dirty="0" smtClean="0">
                <a:solidFill>
                  <a:srgbClr val="FF0000"/>
                </a:solidFill>
                <a:latin typeface="Times New Roman" pitchFamily="18" charset="0"/>
                <a:cs typeface="Times New Roman" pitchFamily="18" charset="0"/>
              </a:rPr>
              <a:t>9-ый этап приготовления Брынзы</a:t>
            </a:r>
            <a:endParaRPr lang="ru-RU" sz="49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solidFill>
            <a:schemeClr val="accent6">
              <a:lumMod val="40000"/>
              <a:lumOff val="60000"/>
            </a:schemeClr>
          </a:solidFill>
        </p:spPr>
        <p:txBody>
          <a:bodyPr>
            <a:normAutofit/>
          </a:bodyPr>
          <a:lstStyle/>
          <a:p>
            <a:pPr marL="0" indent="0" algn="ctr">
              <a:buNone/>
            </a:pPr>
            <a:r>
              <a:rPr lang="ru-RU" sz="3600" dirty="0" smtClean="0">
                <a:latin typeface="Times New Roman" pitchFamily="18" charset="0"/>
                <a:cs typeface="Times New Roman" pitchFamily="18" charset="0"/>
              </a:rPr>
              <a:t>Солим. Кладем в банки. И в холодильник. Чем дольше сыр отстоится, тем будет он вкуснее</a:t>
            </a:r>
            <a:endParaRPr lang="ru-RU" sz="3600" dirty="0">
              <a:latin typeface="Times New Roman" pitchFamily="18" charset="0"/>
              <a:cs typeface="Times New Roman" pitchFamily="18" charset="0"/>
            </a:endParaRPr>
          </a:p>
        </p:txBody>
      </p:sp>
      <p:pic>
        <p:nvPicPr>
          <p:cNvPr id="10242" name="Picture 2" descr="F:\брынза\20140925_205409.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2627784" y="3284984"/>
            <a:ext cx="3744416"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2484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80"/>
            <a:ext cx="8301608" cy="1143000"/>
          </a:xfrm>
          <a:solidFill>
            <a:schemeClr val="accent6">
              <a:lumMod val="20000"/>
              <a:lumOff val="80000"/>
            </a:schemeClr>
          </a:solidFill>
        </p:spPr>
        <p:txBody>
          <a:bodyPr/>
          <a:lstStyle/>
          <a:p>
            <a:r>
              <a:rPr lang="ru-RU" dirty="0" smtClean="0">
                <a:latin typeface="Times New Roman" pitchFamily="18" charset="0"/>
                <a:cs typeface="Times New Roman" pitchFamily="18" charset="0"/>
              </a:rPr>
              <a:t>Вывод: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214422"/>
            <a:ext cx="8358246" cy="4911741"/>
          </a:xfrm>
          <a:solidFill>
            <a:schemeClr val="accent6">
              <a:lumMod val="60000"/>
              <a:lumOff val="40000"/>
            </a:schemeClr>
          </a:solidFill>
        </p:spPr>
        <p:txBody>
          <a:bodyPr>
            <a:normAutofit/>
          </a:bodyPr>
          <a:lstStyle/>
          <a:p>
            <a:pPr>
              <a:buNone/>
            </a:pPr>
            <a:r>
              <a:rPr lang="ru-RU" sz="2400" dirty="0" smtClean="0">
                <a:latin typeface="Times New Roman" pitchFamily="18" charset="0"/>
                <a:cs typeface="Times New Roman" pitchFamily="18" charset="0"/>
              </a:rPr>
              <a:t>Из 12 л. козьего молока  мы получили 1,5 кг.</a:t>
            </a:r>
          </a:p>
          <a:p>
            <a:pPr>
              <a:buNone/>
            </a:pPr>
            <a:r>
              <a:rPr lang="ru-RU" sz="2400" dirty="0" smtClean="0">
                <a:latin typeface="Times New Roman" pitchFamily="18" charset="0"/>
                <a:cs typeface="Times New Roman" pitchFamily="18" charset="0"/>
              </a:rPr>
              <a:t>свежеприготовленной брынзы. В магазинах г.Якутска 200 г.</a:t>
            </a:r>
          </a:p>
          <a:p>
            <a:pPr>
              <a:buNone/>
            </a:pPr>
            <a:r>
              <a:rPr lang="ru-RU" sz="2400" dirty="0" smtClean="0">
                <a:latin typeface="Times New Roman" pitchFamily="18" charset="0"/>
                <a:cs typeface="Times New Roman" pitchFamily="18" charset="0"/>
              </a:rPr>
              <a:t>брынзы стоит 98 руб. </a:t>
            </a:r>
          </a:p>
          <a:p>
            <a:pPr>
              <a:buNone/>
            </a:pPr>
            <a:r>
              <a:rPr lang="ru-RU" sz="2400" dirty="0" smtClean="0">
                <a:latin typeface="Times New Roman" pitchFamily="18" charset="0"/>
                <a:cs typeface="Times New Roman" pitchFamily="18" charset="0"/>
              </a:rPr>
              <a:t>200г. – 98 руб.</a:t>
            </a:r>
          </a:p>
          <a:p>
            <a:pPr>
              <a:buNone/>
            </a:pPr>
            <a:r>
              <a:rPr lang="ru-RU" sz="2400" dirty="0" smtClean="0">
                <a:latin typeface="Times New Roman" pitchFamily="18" charset="0"/>
                <a:cs typeface="Times New Roman" pitchFamily="18" charset="0"/>
              </a:rPr>
              <a:t>1000г. – Х?</a:t>
            </a:r>
          </a:p>
          <a:p>
            <a:pPr>
              <a:buNone/>
            </a:pPr>
            <a:r>
              <a:rPr lang="ru-RU" sz="2400" dirty="0" smtClean="0">
                <a:latin typeface="Times New Roman" pitchFamily="18" charset="0"/>
                <a:cs typeface="Times New Roman" pitchFamily="18" charset="0"/>
              </a:rPr>
              <a:t>Х= 1000г. * 98 руб. / 200 </a:t>
            </a:r>
            <a:r>
              <a:rPr lang="ru-RU" sz="2400" dirty="0" err="1" smtClean="0">
                <a:latin typeface="Times New Roman" pitchFamily="18" charset="0"/>
                <a:cs typeface="Times New Roman" pitchFamily="18" charset="0"/>
              </a:rPr>
              <a:t>г.=</a:t>
            </a:r>
            <a:r>
              <a:rPr lang="ru-RU" sz="2400" dirty="0" smtClean="0">
                <a:latin typeface="Times New Roman" pitchFamily="18" charset="0"/>
                <a:cs typeface="Times New Roman" pitchFamily="18" charset="0"/>
              </a:rPr>
              <a:t> 490 руб. стоит 1 кг. брынзы.</a:t>
            </a:r>
          </a:p>
          <a:p>
            <a:pPr>
              <a:buNone/>
            </a:pPr>
            <a:r>
              <a:rPr lang="ru-RU" sz="2400" dirty="0" smtClean="0">
                <a:latin typeface="Times New Roman" pitchFamily="18" charset="0"/>
                <a:cs typeface="Times New Roman" pitchFamily="18" charset="0"/>
              </a:rPr>
              <a:t>1,5 кг. * 490 </a:t>
            </a:r>
            <a:r>
              <a:rPr lang="ru-RU" sz="2400" dirty="0" err="1" smtClean="0">
                <a:latin typeface="Times New Roman" pitchFamily="18" charset="0"/>
                <a:cs typeface="Times New Roman" pitchFamily="18" charset="0"/>
              </a:rPr>
              <a:t>руб.=</a:t>
            </a:r>
            <a:r>
              <a:rPr lang="ru-RU" sz="2400" dirty="0" smtClean="0">
                <a:latin typeface="Times New Roman" pitchFamily="18" charset="0"/>
                <a:cs typeface="Times New Roman" pitchFamily="18" charset="0"/>
              </a:rPr>
              <a:t> 750 руб.</a:t>
            </a:r>
          </a:p>
          <a:p>
            <a:pPr>
              <a:buNone/>
            </a:pPr>
            <a:r>
              <a:rPr lang="ru-RU" sz="2400" dirty="0" smtClean="0">
                <a:latin typeface="Times New Roman" pitchFamily="18" charset="0"/>
                <a:cs typeface="Times New Roman" pitchFamily="18" charset="0"/>
              </a:rPr>
              <a:t>Если бы мы покупали в магазине 1,5 кг. брынзы, то</a:t>
            </a:r>
          </a:p>
          <a:p>
            <a:pPr>
              <a:buNone/>
            </a:pPr>
            <a:r>
              <a:rPr lang="ru-RU" sz="2400" dirty="0" smtClean="0">
                <a:latin typeface="Times New Roman" pitchFamily="18" charset="0"/>
                <a:cs typeface="Times New Roman" pitchFamily="18" charset="0"/>
              </a:rPr>
              <a:t>потратили 750 руб.</a:t>
            </a:r>
          </a:p>
          <a:p>
            <a:pPr>
              <a:buNone/>
            </a:pPr>
            <a:r>
              <a:rPr lang="ru-RU" sz="2400" dirty="0" smtClean="0">
                <a:latin typeface="Times New Roman" pitchFamily="18" charset="0"/>
                <a:cs typeface="Times New Roman" pitchFamily="18" charset="0"/>
              </a:rPr>
              <a:t>Если в частном хозяйстве содержать коз, то это выгодно</a:t>
            </a:r>
          </a:p>
          <a:p>
            <a:pPr>
              <a:buNone/>
            </a:pPr>
            <a:r>
              <a:rPr lang="ru-RU" sz="2400" dirty="0" smtClean="0">
                <a:latin typeface="Times New Roman" pitchFamily="18" charset="0"/>
                <a:cs typeface="Times New Roman" pitchFamily="18" charset="0"/>
              </a:rPr>
              <a:t>для семьи и полезно для здоровья</a:t>
            </a:r>
            <a:r>
              <a:rPr lang="ru-RU" sz="2400" dirty="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0120" y="726356"/>
            <a:ext cx="5040560" cy="1569660"/>
          </a:xfrm>
          <a:prstGeom prst="rect">
            <a:avLst/>
          </a:prstGeom>
          <a:solidFill>
            <a:schemeClr val="accent6">
              <a:lumMod val="60000"/>
              <a:lumOff val="40000"/>
            </a:schemeClr>
          </a:solidFill>
        </p:spPr>
        <p:txBody>
          <a:bodyPr wrap="square" rtlCol="0">
            <a:spAutoFit/>
          </a:bodyPr>
          <a:lstStyle/>
          <a:p>
            <a:r>
              <a:rPr lang="ru-RU" sz="9600" dirty="0" smtClean="0">
                <a:solidFill>
                  <a:srgbClr val="FF0000"/>
                </a:solidFill>
                <a:latin typeface="Times New Roman" pitchFamily="18" charset="0"/>
                <a:cs typeface="Times New Roman" pitchFamily="18" charset="0"/>
              </a:rPr>
              <a:t>Спасибо!</a:t>
            </a:r>
            <a:endParaRPr lang="ru-RU" sz="96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408051" y="2519540"/>
            <a:ext cx="6124698" cy="4343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116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786842" cy="6155531"/>
          </a:xfrm>
          <a:prstGeom prst="rect">
            <a:avLst/>
          </a:prstGeom>
          <a:solidFill>
            <a:schemeClr val="accent6">
              <a:lumMod val="60000"/>
              <a:lumOff val="40000"/>
            </a:schemeClr>
          </a:solidFill>
        </p:spPr>
        <p:txBody>
          <a:bodyPr wrap="square">
            <a:spAutoFit/>
          </a:bodyPr>
          <a:lstStyle/>
          <a:p>
            <a:r>
              <a:rPr lang="ru-RU" sz="2800" dirty="0" smtClean="0"/>
              <a:t>                                        </a:t>
            </a:r>
            <a:r>
              <a:rPr lang="ru-RU" sz="2800" dirty="0" smtClean="0">
                <a:solidFill>
                  <a:srgbClr val="FF0000"/>
                </a:solidFill>
              </a:rPr>
              <a:t>Актуальность:</a:t>
            </a:r>
          </a:p>
          <a:p>
            <a:pPr algn="just"/>
            <a:r>
              <a:rPr lang="ru-RU" sz="2800" dirty="0" smtClean="0"/>
              <a:t> </a:t>
            </a:r>
            <a:r>
              <a:rPr lang="ru-RU" sz="2600" dirty="0">
                <a:latin typeface="Times New Roman" pitchFamily="18" charset="0"/>
                <a:cs typeface="Times New Roman" pitchFamily="18" charset="0"/>
              </a:rPr>
              <a:t>Коз в России осталось не более 2 миллионов. Из них свыше 56%- шерстяные, 38,5 % - пуховые и только 0,6 % - молочные. В Якутии козоводство развито слабо. Разведением коз заняты только  частные хозяйства. Козье молоко – очень ценный продукт. По составу оно близко к молоку кормящей матери, подходит даже для грудных детей. Козье молоко лучше усваивается организмом, чем коровье. В нем больше витаминов, кальция, фосфора, не содержит аллергенов, полезно ослабленным детям и людям, страдающим желудочно-кишечными заболеваниями и с нарушением обмена веществ. По научным данным 30% населения России не могут потреблять коровье молоко из-за его непереносимости. Актуально содержать коз в личном хозяйстве в условиях Якутии.</a:t>
            </a:r>
          </a:p>
        </p:txBody>
      </p:sp>
    </p:spTree>
    <p:extLst>
      <p:ext uri="{BB962C8B-B14F-4D97-AF65-F5344CB8AC3E}">
        <p14:creationId xmlns:p14="http://schemas.microsoft.com/office/powerpoint/2010/main" xmlns="" val="54590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540" y="212180"/>
            <a:ext cx="9144000" cy="6124754"/>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Тема исследования: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Экономическая оценка содержания коз</a:t>
            </a:r>
            <a:r>
              <a:rPr lang="en-US" sz="2800" dirty="0">
                <a:latin typeface="Times New Roman" pitchFamily="18" charset="0"/>
                <a:ea typeface="Calibri" pitchFamily="34" charset="0"/>
                <a:cs typeface="Times New Roman" pitchFamily="18" charset="0"/>
              </a:rPr>
              <a:t> </a:t>
            </a:r>
            <a:r>
              <a:rPr lang="ru-RU" sz="2800" dirty="0" smtClean="0">
                <a:latin typeface="Times New Roman" pitchFamily="18" charset="0"/>
                <a:ea typeface="Calibri" pitchFamily="34" charset="0"/>
                <a:cs typeface="Times New Roman" pitchFamily="18" charset="0"/>
              </a:rPr>
              <a:t> в личном хозяйстве.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Цель:</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изучить экономическую выгоду содержания коз в личном хозяйстве семьи</a:t>
            </a:r>
          </a:p>
          <a:p>
            <a:pPr marL="0" marR="0" lvl="0" indent="450850" algn="l" defTabSz="914400" rtl="0" eaLnBrk="0" fontAlgn="base" latinLnBrk="0" hangingPunct="0">
              <a:lnSpc>
                <a:spcPct val="100000"/>
              </a:lnSpc>
              <a:spcBef>
                <a:spcPct val="0"/>
              </a:spcBef>
              <a:spcAft>
                <a:spcPct val="0"/>
              </a:spcAft>
              <a:buClrTx/>
              <a:buSzTx/>
              <a:tabLst/>
            </a:pPr>
            <a:r>
              <a:rPr lang="ru-RU" sz="2800" dirty="0" smtClean="0">
                <a:solidFill>
                  <a:srgbClr val="FF0000"/>
                </a:solidFill>
                <a:latin typeface="Times New Roman" pitchFamily="18" charset="0"/>
                <a:ea typeface="Calibri" pitchFamily="34" charset="0"/>
                <a:cs typeface="Times New Roman" pitchFamily="18" charset="0"/>
              </a:rPr>
              <a:t>Задачи:</a:t>
            </a:r>
            <a:endParaRPr kumimoji="0" lang="ru-RU"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1.Изучить состояние козоводства в Якутии.</a:t>
            </a:r>
            <a:endParaRPr lang="ru-RU" sz="2800" dirty="0" smtClean="0">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2.Выяснить разновидности молочной продукции из козьего молока.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Определить технологию приготовления брынзы из козьего молока</a:t>
            </a:r>
            <a:r>
              <a:rPr kumimoji="0" lang="ru-RU" sz="2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в домашних условиях</a:t>
            </a:r>
            <a:r>
              <a:rPr lang="ru-RU" sz="2800" dirty="0" smtClean="0">
                <a:latin typeface="Times New Roman" pitchFamily="18"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Определить технологию приготовления масла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Определить технологию приготовления кумыса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tabLst/>
            </a:pPr>
            <a:r>
              <a:rPr lang="ru-RU" sz="2800" dirty="0" smtClean="0">
                <a:latin typeface="Times New Roman" pitchFamily="18" charset="0"/>
                <a:ea typeface="Calibri" pitchFamily="34" charset="0"/>
                <a:cs typeface="Times New Roman" pitchFamily="18" charset="0"/>
              </a:rPr>
              <a:t>3</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.Дать экономическую оценку содержания коз в личном хозяйстве в семье</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04664"/>
            <a:ext cx="8784976" cy="4608512"/>
          </a:xfrm>
          <a:solidFill>
            <a:schemeClr val="accent6">
              <a:lumMod val="60000"/>
              <a:lumOff val="40000"/>
            </a:schemeClr>
          </a:solidFill>
        </p:spPr>
        <p:txBody>
          <a:bodyPr>
            <a:noAutofit/>
          </a:bodyPr>
          <a:lstStyle/>
          <a:p>
            <a:pPr marL="0" indent="0" algn="just">
              <a:buNone/>
            </a:pPr>
            <a:r>
              <a:rPr lang="ru-RU" sz="2400" dirty="0">
                <a:latin typeface="Times New Roman" pitchFamily="18" charset="0"/>
                <a:cs typeface="Times New Roman" pitchFamily="18" charset="0"/>
              </a:rPr>
              <a:t>Брынза — сыр, обычно белого цвета. Вкус и запах брынзы кисломолочные, в меру солёные. Консистенция — умеренно плотная, чаще твёрдая, слегка ломкая, но не крошливая. Цвет — от белого до слабо-жёлтого, однородный по всей массе. Рисунок отсутствует, допускается наличие небольшого количества глазков и пустот неправильной формы. Брынза корки не имеет, поверхность чистая, ровная, со следами серпянки (редкой сетки из льна или синтетики для отделения сыворотки-рассола), допускается небольшая деформация брусков и незначительные трещины. Отлично зарекомендовала себя в легких овощных </a:t>
            </a:r>
            <a:r>
              <a:rPr lang="ru-RU" sz="2400" dirty="0" smtClean="0">
                <a:latin typeface="Times New Roman" pitchFamily="18" charset="0"/>
                <a:cs typeface="Times New Roman" pitchFamily="18" charset="0"/>
              </a:rPr>
              <a:t>салатах. Брынзу </a:t>
            </a:r>
            <a:r>
              <a:rPr lang="ru-RU" sz="2400" dirty="0">
                <a:latin typeface="Times New Roman" pitchFamily="18" charset="0"/>
                <a:cs typeface="Times New Roman" pitchFamily="18" charset="0"/>
              </a:rPr>
              <a:t>вырабатывают из пастеризованного коровьего, </a:t>
            </a:r>
            <a:r>
              <a:rPr lang="ru-RU" sz="2400" dirty="0" smtClean="0">
                <a:latin typeface="Times New Roman" pitchFamily="18" charset="0"/>
                <a:cs typeface="Times New Roman" pitchFamily="18" charset="0"/>
              </a:rPr>
              <a:t>овечьего </a:t>
            </a:r>
            <a:r>
              <a:rPr lang="ru-RU" sz="2400" dirty="0">
                <a:latin typeface="Times New Roman" pitchFamily="18" charset="0"/>
                <a:cs typeface="Times New Roman" pitchFamily="18" charset="0"/>
              </a:rPr>
              <a:t>и козьего молока или их смеси. </a:t>
            </a:r>
          </a:p>
        </p:txBody>
      </p:sp>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5940152" y="4509120"/>
            <a:ext cx="2990106" cy="2245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067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96752"/>
          </a:xfrm>
          <a:solidFill>
            <a:schemeClr val="accent6">
              <a:lumMod val="60000"/>
              <a:lumOff val="40000"/>
            </a:schemeClr>
          </a:solidFill>
        </p:spPr>
        <p:txBody>
          <a:bodyPr/>
          <a:lstStyle/>
          <a:p>
            <a:r>
              <a:rPr lang="ru-RU" b="1" dirty="0" smtClean="0">
                <a:solidFill>
                  <a:srgbClr val="FF0000"/>
                </a:solidFill>
                <a:latin typeface="Times New Roman" pitchFamily="18" charset="0"/>
                <a:cs typeface="Times New Roman" pitchFamily="18" charset="0"/>
              </a:rPr>
              <a:t>Полезно ли козье молоко?</a:t>
            </a:r>
            <a:endParaRPr lang="ru-RU" dirty="0">
              <a:latin typeface="Times New Roman" pitchFamily="18" charset="0"/>
              <a:cs typeface="Times New Roman" pitchFamily="18" charset="0"/>
            </a:endParaRPr>
          </a:p>
        </p:txBody>
      </p:sp>
      <p:sp>
        <p:nvSpPr>
          <p:cNvPr id="3" name="Прямоугольник 2"/>
          <p:cNvSpPr/>
          <p:nvPr/>
        </p:nvSpPr>
        <p:spPr>
          <a:xfrm>
            <a:off x="571472" y="1857364"/>
            <a:ext cx="8156500" cy="3785652"/>
          </a:xfrm>
          <a:prstGeom prst="rect">
            <a:avLst/>
          </a:prstGeom>
          <a:solidFill>
            <a:schemeClr val="accent6">
              <a:lumMod val="60000"/>
              <a:lumOff val="40000"/>
            </a:schemeClr>
          </a:solidFill>
        </p:spPr>
        <p:txBody>
          <a:bodyPr wrap="square">
            <a:spAutoFit/>
          </a:bodyPr>
          <a:lstStyle/>
          <a:p>
            <a:pPr algn="just"/>
            <a:r>
              <a:rPr lang="ru-RU" sz="2400" b="1" dirty="0" smtClean="0"/>
              <a:t> </a:t>
            </a:r>
            <a:r>
              <a:rPr lang="ru-RU" sz="2400" dirty="0" smtClean="0">
                <a:latin typeface="Times New Roman" pitchFamily="18" charset="0"/>
                <a:cs typeface="Times New Roman" pitchFamily="18" charset="0"/>
              </a:rPr>
              <a:t>Козье молоко традиционно считается целебным напитком, чуть ли не панацеей от всех болезней. Современные медики не склонны приписывать этому продукту чудодейственные свойства. Однако полученные данные свидетельствуют: козье молоко действительно содержит целый набор лекарственных веществ. Благодаря тому, что козы едят кору и ветки, в их молоке много кремния, что делает его полезным при диабете. Кальция в козьем молоке больше, чем в коровьем, а значит, его употребление — хорошая профилактика остеопороза</a:t>
            </a:r>
            <a:r>
              <a:rPr lang="ru-RU" sz="24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1086" y="476672"/>
            <a:ext cx="8319868" cy="5262979"/>
          </a:xfrm>
          <a:prstGeom prst="rect">
            <a:avLst/>
          </a:prstGeom>
          <a:solidFill>
            <a:schemeClr val="accent6">
              <a:lumMod val="60000"/>
              <a:lumOff val="40000"/>
            </a:schemeClr>
          </a:solidFill>
        </p:spPr>
        <p:txBody>
          <a:bodyPr wrap="square">
            <a:spAutoFit/>
          </a:bodyPr>
          <a:lstStyle/>
          <a:p>
            <a:pPr algn="just"/>
            <a:r>
              <a:rPr lang="ru-RU" sz="2400" dirty="0" smtClean="0">
                <a:latin typeface="Times New Roman" pitchFamily="18" charset="0"/>
                <a:cs typeface="Times New Roman" pitchFamily="18" charset="0"/>
              </a:rPr>
              <a:t>Оно богато натрием, излечивающим артриты и артрозы, при этом наилучшим поставщиком натрия является сыворотка. Полезно оно и при язве желудка — козье молоко содержит вещество лизоцим, обладающее ранозаживляющими свойствами. Молоко коз повышают иммунитет и нормализуют холестериновый обмен. Замечено, что кто летом пьет козье молоко, зимой не болеет простудными заболеваниями. Народная медицина считает козье молоко одним из лучших продуктов питания для ослабленных детей. Однако ученые считают, что полностью заменять коровье молоко козьим в рационе малышей не стоит. Дело в том, что в козьем молоке (по сравнению с коровьим) содержится мало фолиевой кислоты и витамина В12. А дефицит этих веществ может привести к развитию у детей особой формы анемии.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5849332" y="3530997"/>
            <a:ext cx="2942256" cy="3006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descr="F:\Материал для НПК\20140131_223504.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5849332" y="188640"/>
            <a:ext cx="2778558" cy="3140968"/>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F:\Материал для НПК\20140320_214417.jp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467544" y="188640"/>
            <a:ext cx="2513238" cy="3140968"/>
          </a:xfrm>
          <a:prstGeom prst="rect">
            <a:avLst/>
          </a:prstGeom>
          <a:noFill/>
          <a:extLst>
            <a:ext uri="{909E8E84-426E-40DD-AFC4-6F175D3DCCD1}">
              <a14:hiddenFill xmlns:a14="http://schemas.microsoft.com/office/drawing/2010/main" xmlns="">
                <a:solidFill>
                  <a:srgbClr val="FFFFFF"/>
                </a:solidFill>
              </a14:hiddenFill>
            </a:ext>
          </a:extLst>
        </p:spPr>
      </p:pic>
      <p:pic>
        <p:nvPicPr>
          <p:cNvPr id="13317" name="Picture 5" descr="F:\Материал для НПК\20140201_172945.jpg"/>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3166664" y="188640"/>
            <a:ext cx="2571750" cy="3140968"/>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F:\Материал для НПК\20140130_110556.jpg"/>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470372" y="3530997"/>
            <a:ext cx="2513239" cy="3006174"/>
          </a:xfrm>
          <a:prstGeom prst="rect">
            <a:avLst/>
          </a:prstGeom>
          <a:noFill/>
          <a:extLst>
            <a:ext uri="{909E8E84-426E-40DD-AFC4-6F175D3DCCD1}">
              <a14:hiddenFill xmlns:a14="http://schemas.microsoft.com/office/drawing/2010/main" xmlns="">
                <a:solidFill>
                  <a:srgbClr val="FFFFFF"/>
                </a:solidFill>
              </a14:hiddenFill>
            </a:ext>
          </a:extLst>
        </p:spPr>
      </p:pic>
      <p:pic>
        <p:nvPicPr>
          <p:cNvPr id="13319" name="Picture 7" descr="F:\Материал для НПК\20140130_110615.jpg"/>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3166664" y="3530997"/>
            <a:ext cx="2571750" cy="2977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4540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57166"/>
            <a:ext cx="8143932" cy="5693866"/>
          </a:xfrm>
          <a:prstGeom prst="rect">
            <a:avLst/>
          </a:prstGeom>
          <a:solidFill>
            <a:schemeClr val="accent6">
              <a:lumMod val="40000"/>
              <a:lumOff val="60000"/>
            </a:schemeClr>
          </a:solidFill>
        </p:spPr>
        <p:txBody>
          <a:bodyPr wrap="square">
            <a:spAutoFit/>
          </a:bodyPr>
          <a:lstStyle/>
          <a:p>
            <a:r>
              <a:rPr lang="ru-RU" sz="3200" b="1" dirty="0" smtClean="0"/>
              <a:t>                           </a:t>
            </a:r>
            <a:r>
              <a:rPr lang="ru-RU" sz="4000" b="1" dirty="0" smtClean="0">
                <a:solidFill>
                  <a:srgbClr val="FF0000"/>
                </a:solidFill>
                <a:latin typeface="Times New Roman" pitchFamily="18" charset="0"/>
                <a:cs typeface="Times New Roman" pitchFamily="18" charset="0"/>
              </a:rPr>
              <a:t>Молочные правила</a:t>
            </a:r>
          </a:p>
          <a:p>
            <a:pPr algn="just"/>
            <a:r>
              <a:rPr lang="ru-RU" sz="2000" dirty="0" smtClean="0">
                <a:latin typeface="Times New Roman" pitchFamily="18" charset="0"/>
                <a:cs typeface="Times New Roman" pitchFamily="18" charset="0"/>
              </a:rPr>
              <a:t>Козье молоко нужно </a:t>
            </a:r>
            <a:r>
              <a:rPr lang="ru-RU" sz="2000" dirty="0">
                <a:latin typeface="Times New Roman" pitchFamily="18" charset="0"/>
                <a:cs typeface="Times New Roman" pitchFamily="18" charset="0"/>
              </a:rPr>
              <a:t>уметь пить правильно — только в этом случае оно действительно принесет </a:t>
            </a:r>
            <a:r>
              <a:rPr lang="ru-RU" sz="2000" dirty="0" smtClean="0">
                <a:latin typeface="Times New Roman" pitchFamily="18" charset="0"/>
                <a:cs typeface="Times New Roman" pitchFamily="18" charset="0"/>
              </a:rPr>
              <a:t>пользу:</a:t>
            </a:r>
          </a:p>
          <a:p>
            <a:pPr algn="just"/>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нельзя пить молоко сразу после или непосредственно до приема пищи — оно ослабляет действие желудочного </a:t>
            </a:r>
            <a:r>
              <a:rPr lang="ru-RU" sz="2000" dirty="0" smtClean="0">
                <a:latin typeface="Times New Roman" pitchFamily="18" charset="0"/>
                <a:cs typeface="Times New Roman" pitchFamily="18" charset="0"/>
              </a:rPr>
              <a:t>сока</a:t>
            </a:r>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чтобы молоко лучше переваривалось, его нужно пить небольшими глотками, подольше задерживая во рту. Если выпить молоко залпом, может развиться </a:t>
            </a:r>
            <a:r>
              <a:rPr lang="ru-RU" sz="2000" dirty="0" smtClean="0">
                <a:latin typeface="Times New Roman" pitchFamily="18" charset="0"/>
                <a:cs typeface="Times New Roman" pitchFamily="18" charset="0"/>
              </a:rPr>
              <a:t>диарея</a:t>
            </a:r>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выпив стакан молока, лучше воздержаться от еды на </a:t>
            </a:r>
            <a:r>
              <a:rPr lang="ru-RU" sz="2000" dirty="0" smtClean="0">
                <a:latin typeface="Times New Roman" pitchFamily="18" charset="0"/>
                <a:cs typeface="Times New Roman" pitchFamily="18" charset="0"/>
              </a:rPr>
              <a:t>час-полтора</a:t>
            </a:r>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не рекомендуется употреблять молоко очень холодным — низкая температура затрудняет </a:t>
            </a:r>
            <a:r>
              <a:rPr lang="ru-RU" sz="2000" dirty="0" smtClean="0">
                <a:latin typeface="Times New Roman" pitchFamily="18" charset="0"/>
                <a:cs typeface="Times New Roman" pitchFamily="18" charset="0"/>
              </a:rPr>
              <a:t>пищеварение</a:t>
            </a:r>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молоко можно сочетать с отварным картофелем и различными крупами, нельзя сочетать со свежими овощами (особенно огурцами), сливами, соленой и копченой рыбой, </a:t>
            </a:r>
            <a:r>
              <a:rPr lang="ru-RU" sz="2000" dirty="0" smtClean="0">
                <a:latin typeface="Times New Roman" pitchFamily="18" charset="0"/>
                <a:cs typeface="Times New Roman" pitchFamily="18" charset="0"/>
              </a:rPr>
              <a:t>колбасой</a:t>
            </a:r>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нельзя запивать молоком сладкую </a:t>
            </a:r>
            <a:r>
              <a:rPr lang="ru-RU" sz="2000" dirty="0" smtClean="0">
                <a:latin typeface="Times New Roman" pitchFamily="18" charset="0"/>
                <a:cs typeface="Times New Roman" pitchFamily="18" charset="0"/>
              </a:rPr>
              <a:t>сдобу: </a:t>
            </a:r>
            <a:r>
              <a:rPr lang="ru-RU" sz="2000" dirty="0">
                <a:latin typeface="Times New Roman" pitchFamily="18" charset="0"/>
                <a:cs typeface="Times New Roman" pitchFamily="18" charset="0"/>
              </a:rPr>
              <a:t>в кишечнике в этом случае начинается процесс брожения, вызывающий метеоризм и боли в </a:t>
            </a:r>
            <a:r>
              <a:rPr lang="ru-RU" sz="2000" dirty="0" smtClean="0">
                <a:latin typeface="Times New Roman" pitchFamily="18" charset="0"/>
                <a:cs typeface="Times New Roman" pitchFamily="18" charset="0"/>
              </a:rPr>
              <a:t>животе</a:t>
            </a:r>
            <a:endParaRPr lang="ru-RU" sz="2000" dirty="0">
              <a:latin typeface="Times New Roman" pitchFamily="18" charset="0"/>
              <a:cs typeface="Times New Roman" pitchFamily="18" charset="0"/>
            </a:endParaRPr>
          </a:p>
          <a:p>
            <a:endParaRPr lang="ru-RU" sz="2400" dirty="0"/>
          </a:p>
        </p:txBody>
      </p:sp>
    </p:spTree>
    <p:extLst>
      <p:ext uri="{BB962C8B-B14F-4D97-AF65-F5344CB8AC3E}">
        <p14:creationId xmlns:p14="http://schemas.microsoft.com/office/powerpoint/2010/main" xmlns="" val="2303731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480"/>
            <a:ext cx="8229600" cy="1417638"/>
          </a:xfrm>
          <a:solidFill>
            <a:schemeClr val="accent6">
              <a:lumMod val="40000"/>
              <a:lumOff val="60000"/>
            </a:schemeClr>
          </a:solidFill>
        </p:spPr>
        <p:txBody>
          <a:bodyPr>
            <a:noAutofit/>
          </a:bodyPr>
          <a:lstStyle/>
          <a:p>
            <a:r>
              <a:rPr lang="ru-RU" sz="5400" dirty="0" smtClean="0">
                <a:solidFill>
                  <a:srgbClr val="FF0000"/>
                </a:solidFill>
                <a:latin typeface="Times New Roman" pitchFamily="18" charset="0"/>
                <a:cs typeface="Times New Roman" pitchFamily="18" charset="0"/>
              </a:rPr>
              <a:t>1-ый этап приготовления Брынзы</a:t>
            </a:r>
            <a:endParaRPr lang="ru-RU" sz="54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395536" y="1628800"/>
            <a:ext cx="8136904" cy="5069160"/>
          </a:xfrm>
          <a:solidFill>
            <a:schemeClr val="accent6">
              <a:lumMod val="40000"/>
              <a:lumOff val="60000"/>
            </a:schemeClr>
          </a:solidFill>
        </p:spPr>
        <p:txBody>
          <a:bodyPr>
            <a:normAutofit/>
          </a:bodyPr>
          <a:lstStyle/>
          <a:p>
            <a:pPr marL="0" indent="0" algn="ctr">
              <a:buNone/>
            </a:pPr>
            <a:r>
              <a:rPr lang="ru-RU" sz="3600" dirty="0" smtClean="0">
                <a:latin typeface="Times New Roman" pitchFamily="18" charset="0"/>
                <a:cs typeface="Times New Roman" pitchFamily="18" charset="0"/>
              </a:rPr>
              <a:t>Нагреваем на медленном огне, на электрической плитке,  12 литров козьего молока, 10 минут до температуры  40 градусов</a:t>
            </a:r>
            <a:endParaRPr lang="ru-RU" sz="3600" b="1" dirty="0">
              <a:latin typeface="Times New Roman" pitchFamily="18" charset="0"/>
              <a:cs typeface="Times New Roman" pitchFamily="18" charset="0"/>
            </a:endParaRPr>
          </a:p>
        </p:txBody>
      </p:sp>
      <p:pic>
        <p:nvPicPr>
          <p:cNvPr id="1027" name="Picture 3" descr="F:\брынза\20140925_103100.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563316" y="3970151"/>
            <a:ext cx="2016224" cy="26394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F:\брынза\20140925_104120.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283968" y="3970151"/>
            <a:ext cx="3393592" cy="25451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4632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991</Words>
  <Application>Microsoft Office PowerPoint</Application>
  <PresentationFormat>Экран (4:3)</PresentationFormat>
  <Paragraphs>61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Экономическая оценка содержания коз в личном хозяйстве</vt:lpstr>
      <vt:lpstr>Слайд 2</vt:lpstr>
      <vt:lpstr>Слайд 3</vt:lpstr>
      <vt:lpstr>Слайд 4</vt:lpstr>
      <vt:lpstr>Полезно ли козье молоко?</vt:lpstr>
      <vt:lpstr>Слайд 6</vt:lpstr>
      <vt:lpstr>Слайд 7</vt:lpstr>
      <vt:lpstr>Слайд 8</vt:lpstr>
      <vt:lpstr>1-ый этап приготовления Брынзы</vt:lpstr>
      <vt:lpstr>2-ый этап приготовления Брынзы</vt:lpstr>
      <vt:lpstr>3-ий этап приготовления Брынзы</vt:lpstr>
      <vt:lpstr>4-ый этап приготовления Брынзы</vt:lpstr>
      <vt:lpstr>5-ый этап приготовления Брынзы</vt:lpstr>
      <vt:lpstr>6-ый этап приготовления Брынзы</vt:lpstr>
      <vt:lpstr>7-ой этап приготовления Брынзы</vt:lpstr>
      <vt:lpstr>8-ой этап приготовления Брынзы</vt:lpstr>
      <vt:lpstr>9-ый этап приготовления Брынзы</vt:lpstr>
      <vt:lpstr>Вывод:</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Приготовление Брынзы</dc:title>
  <dc:creator>Мамед</dc:creator>
  <cp:lastModifiedBy>tolya</cp:lastModifiedBy>
  <cp:revision>56</cp:revision>
  <dcterms:created xsi:type="dcterms:W3CDTF">2014-11-01T11:04:36Z</dcterms:created>
  <dcterms:modified xsi:type="dcterms:W3CDTF">2014-12-13T07:54:04Z</dcterms:modified>
</cp:coreProperties>
</file>