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72" r:id="rId8"/>
    <p:sldId id="273" r:id="rId9"/>
    <p:sldId id="274" r:id="rId10"/>
    <p:sldId id="263" r:id="rId11"/>
    <p:sldId id="268" r:id="rId12"/>
    <p:sldId id="269" r:id="rId13"/>
    <p:sldId id="275" r:id="rId14"/>
    <p:sldId id="264" r:id="rId15"/>
    <p:sldId id="270" r:id="rId16"/>
    <p:sldId id="271" r:id="rId17"/>
    <p:sldId id="265" r:id="rId18"/>
    <p:sldId id="267"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plotArea>
      <c:layout/>
      <c:barChart>
        <c:barDir val="col"/>
        <c:grouping val="clustered"/>
        <c:ser>
          <c:idx val="0"/>
          <c:order val="0"/>
          <c:tx>
            <c:strRef>
              <c:f>Лист1!$B$1</c:f>
              <c:strCache>
                <c:ptCount val="1"/>
                <c:pt idx="0">
                  <c:v>Ряд 1</c:v>
                </c:pt>
              </c:strCache>
            </c:strRef>
          </c:tx>
          <c:cat>
            <c:strRef>
              <c:f>Лист1!$A$2:$A$5</c:f>
              <c:strCache>
                <c:ptCount val="4"/>
                <c:pt idx="0">
                  <c:v>оценка 5</c:v>
                </c:pt>
                <c:pt idx="1">
                  <c:v>оценка 4</c:v>
                </c:pt>
                <c:pt idx="2">
                  <c:v>оценка 3</c:v>
                </c:pt>
                <c:pt idx="3">
                  <c:v>еще не знаю</c:v>
                </c:pt>
              </c:strCache>
            </c:strRef>
          </c:cat>
          <c:val>
            <c:numRef>
              <c:f>Лист1!$B$2:$B$5</c:f>
              <c:numCache>
                <c:formatCode>0%</c:formatCode>
                <c:ptCount val="4"/>
                <c:pt idx="0">
                  <c:v>0.32000000000000012</c:v>
                </c:pt>
                <c:pt idx="1">
                  <c:v>0.56999999999999995</c:v>
                </c:pt>
                <c:pt idx="2">
                  <c:v>0</c:v>
                </c:pt>
                <c:pt idx="3">
                  <c:v>0.11000000000000003</c:v>
                </c:pt>
              </c:numCache>
            </c:numRef>
          </c:val>
        </c:ser>
        <c:axId val="64763008"/>
        <c:axId val="64764544"/>
      </c:barChart>
      <c:catAx>
        <c:axId val="64763008"/>
        <c:scaling>
          <c:orientation val="minMax"/>
        </c:scaling>
        <c:axPos val="b"/>
        <c:tickLblPos val="nextTo"/>
        <c:crossAx val="64764544"/>
        <c:crosses val="autoZero"/>
        <c:auto val="1"/>
        <c:lblAlgn val="ctr"/>
        <c:lblOffset val="100"/>
      </c:catAx>
      <c:valAx>
        <c:axId val="64764544"/>
        <c:scaling>
          <c:orientation val="minMax"/>
        </c:scaling>
        <c:axPos val="l"/>
        <c:majorGridlines/>
        <c:numFmt formatCode="0%" sourceLinked="1"/>
        <c:tickLblPos val="nextTo"/>
        <c:crossAx val="64763008"/>
        <c:crosses val="autoZero"/>
        <c:crossBetween val="between"/>
      </c:valAx>
    </c:plotArea>
    <c:legend>
      <c:legendPos val="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lineChart>
        <c:grouping val="stacked"/>
        <c:ser>
          <c:idx val="0"/>
          <c:order val="0"/>
          <c:tx>
            <c:strRef>
              <c:f>Лист1!$B$1</c:f>
              <c:strCache>
                <c:ptCount val="1"/>
                <c:pt idx="0">
                  <c:v>Столбец1</c:v>
                </c:pt>
              </c:strCache>
            </c:strRef>
          </c:tx>
          <c:cat>
            <c:strRef>
              <c:f>Лист1!$A$2:$A$6</c:f>
              <c:strCache>
                <c:ptCount val="5"/>
                <c:pt idx="0">
                  <c:v>неравенства </c:v>
                </c:pt>
                <c:pt idx="1">
                  <c:v>функции и графики</c:v>
                </c:pt>
                <c:pt idx="2">
                  <c:v>уравнения </c:v>
                </c:pt>
                <c:pt idx="3">
                  <c:v>модули</c:v>
                </c:pt>
                <c:pt idx="4">
                  <c:v>теория вероятностей</c:v>
                </c:pt>
              </c:strCache>
            </c:strRef>
          </c:cat>
          <c:val>
            <c:numRef>
              <c:f>Лист1!$B$2:$B$6</c:f>
              <c:numCache>
                <c:formatCode>0.0%</c:formatCode>
                <c:ptCount val="5"/>
                <c:pt idx="0">
                  <c:v>0.28000000000000008</c:v>
                </c:pt>
                <c:pt idx="1">
                  <c:v>0.15000000000000005</c:v>
                </c:pt>
                <c:pt idx="2">
                  <c:v>0.28000000000000008</c:v>
                </c:pt>
                <c:pt idx="3">
                  <c:v>0.12000000000000002</c:v>
                </c:pt>
                <c:pt idx="4">
                  <c:v>0.17</c:v>
                </c:pt>
              </c:numCache>
            </c:numRef>
          </c:val>
        </c:ser>
        <c:marker val="1"/>
        <c:axId val="64775296"/>
        <c:axId val="42410368"/>
      </c:lineChart>
      <c:catAx>
        <c:axId val="64775296"/>
        <c:scaling>
          <c:orientation val="minMax"/>
        </c:scaling>
        <c:axPos val="b"/>
        <c:tickLblPos val="nextTo"/>
        <c:crossAx val="42410368"/>
        <c:crosses val="autoZero"/>
        <c:auto val="1"/>
        <c:lblAlgn val="ctr"/>
        <c:lblOffset val="100"/>
      </c:catAx>
      <c:valAx>
        <c:axId val="42410368"/>
        <c:scaling>
          <c:orientation val="minMax"/>
        </c:scaling>
        <c:axPos val="l"/>
        <c:majorGridlines/>
        <c:numFmt formatCode="0.0%" sourceLinked="1"/>
        <c:tickLblPos val="nextTo"/>
        <c:crossAx val="64775296"/>
        <c:crosses val="autoZero"/>
        <c:crossBetween val="between"/>
      </c:valAx>
    </c:plotArea>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AngAx val="1"/>
    </c:view3D>
    <c:plotArea>
      <c:layout/>
      <c:bar3DChart>
        <c:barDir val="col"/>
        <c:grouping val="clustered"/>
        <c:ser>
          <c:idx val="0"/>
          <c:order val="0"/>
          <c:tx>
            <c:strRef>
              <c:f>Лист1!$B$1</c:f>
              <c:strCache>
                <c:ptCount val="1"/>
                <c:pt idx="0">
                  <c:v>ученики</c:v>
                </c:pt>
              </c:strCache>
            </c:strRef>
          </c:tx>
          <c:cat>
            <c:strRef>
              <c:f>Лист1!$A$2:$A$3</c:f>
              <c:strCache>
                <c:ptCount val="2"/>
                <c:pt idx="0">
                  <c:v>да боюсь</c:v>
                </c:pt>
                <c:pt idx="1">
                  <c:v>нет, не боюсь</c:v>
                </c:pt>
              </c:strCache>
            </c:strRef>
          </c:cat>
          <c:val>
            <c:numRef>
              <c:f>Лист1!$B$2:$B$3</c:f>
              <c:numCache>
                <c:formatCode>0.0%</c:formatCode>
                <c:ptCount val="2"/>
                <c:pt idx="0">
                  <c:v>1</c:v>
                </c:pt>
                <c:pt idx="1">
                  <c:v>0</c:v>
                </c:pt>
              </c:numCache>
            </c:numRef>
          </c:val>
        </c:ser>
        <c:shape val="box"/>
        <c:axId val="42447232"/>
        <c:axId val="42448768"/>
        <c:axId val="0"/>
      </c:bar3DChart>
      <c:catAx>
        <c:axId val="42447232"/>
        <c:scaling>
          <c:orientation val="minMax"/>
        </c:scaling>
        <c:axPos val="b"/>
        <c:tickLblPos val="nextTo"/>
        <c:crossAx val="42448768"/>
        <c:crosses val="autoZero"/>
        <c:auto val="1"/>
        <c:lblAlgn val="ctr"/>
        <c:lblOffset val="100"/>
      </c:catAx>
      <c:valAx>
        <c:axId val="42448768"/>
        <c:scaling>
          <c:orientation val="minMax"/>
        </c:scaling>
        <c:axPos val="l"/>
        <c:majorGridlines/>
        <c:numFmt formatCode="0.0%" sourceLinked="1"/>
        <c:tickLblPos val="nextTo"/>
        <c:crossAx val="42447232"/>
        <c:crosses val="autoZero"/>
        <c:crossBetween val="between"/>
      </c:valAx>
    </c:plotArea>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view3D>
      <c:perspective val="30"/>
    </c:view3D>
    <c:plotArea>
      <c:layout/>
      <c:bar3DChart>
        <c:barDir val="col"/>
        <c:grouping val="standard"/>
        <c:ser>
          <c:idx val="0"/>
          <c:order val="0"/>
          <c:tx>
            <c:strRef>
              <c:f>Лист1!$B$1</c:f>
              <c:strCache>
                <c:ptCount val="1"/>
                <c:pt idx="0">
                  <c:v>родители </c:v>
                </c:pt>
              </c:strCache>
            </c:strRef>
          </c:tx>
          <c:cat>
            <c:strRef>
              <c:f>Лист1!$A$2:$A$3</c:f>
              <c:strCache>
                <c:ptCount val="2"/>
                <c:pt idx="0">
                  <c:v>плюсы </c:v>
                </c:pt>
                <c:pt idx="1">
                  <c:v>минусы </c:v>
                </c:pt>
              </c:strCache>
            </c:strRef>
          </c:cat>
          <c:val>
            <c:numRef>
              <c:f>Лист1!$B$2:$B$3</c:f>
              <c:numCache>
                <c:formatCode>0.0%</c:formatCode>
                <c:ptCount val="2"/>
                <c:pt idx="0">
                  <c:v>0.05</c:v>
                </c:pt>
                <c:pt idx="1">
                  <c:v>0.95000000000000018</c:v>
                </c:pt>
              </c:numCache>
            </c:numRef>
          </c:val>
        </c:ser>
        <c:ser>
          <c:idx val="1"/>
          <c:order val="1"/>
          <c:tx>
            <c:strRef>
              <c:f>Лист1!$C$1</c:f>
              <c:strCache>
                <c:ptCount val="1"/>
                <c:pt idx="0">
                  <c:v>учителя</c:v>
                </c:pt>
              </c:strCache>
            </c:strRef>
          </c:tx>
          <c:cat>
            <c:strRef>
              <c:f>Лист1!$A$2:$A$3</c:f>
              <c:strCache>
                <c:ptCount val="2"/>
                <c:pt idx="0">
                  <c:v>плюсы </c:v>
                </c:pt>
                <c:pt idx="1">
                  <c:v>минусы </c:v>
                </c:pt>
              </c:strCache>
            </c:strRef>
          </c:cat>
          <c:val>
            <c:numRef>
              <c:f>Лист1!$C$2:$C$3</c:f>
              <c:numCache>
                <c:formatCode>0.0%</c:formatCode>
                <c:ptCount val="2"/>
                <c:pt idx="0">
                  <c:v>0.2</c:v>
                </c:pt>
                <c:pt idx="1">
                  <c:v>0.8</c:v>
                </c:pt>
              </c:numCache>
            </c:numRef>
          </c:val>
        </c:ser>
        <c:shape val="cylinder"/>
        <c:axId val="68626688"/>
        <c:axId val="68628480"/>
        <c:axId val="68636672"/>
      </c:bar3DChart>
      <c:catAx>
        <c:axId val="68626688"/>
        <c:scaling>
          <c:orientation val="minMax"/>
        </c:scaling>
        <c:axPos val="b"/>
        <c:tickLblPos val="nextTo"/>
        <c:crossAx val="68628480"/>
        <c:crosses val="autoZero"/>
        <c:auto val="1"/>
        <c:lblAlgn val="ctr"/>
        <c:lblOffset val="100"/>
      </c:catAx>
      <c:valAx>
        <c:axId val="68628480"/>
        <c:scaling>
          <c:orientation val="minMax"/>
        </c:scaling>
        <c:axPos val="l"/>
        <c:majorGridlines/>
        <c:numFmt formatCode="0.0%" sourceLinked="1"/>
        <c:tickLblPos val="nextTo"/>
        <c:crossAx val="68626688"/>
        <c:crosses val="autoZero"/>
        <c:crossBetween val="between"/>
      </c:valAx>
      <c:serAx>
        <c:axId val="68636672"/>
        <c:scaling>
          <c:orientation val="minMax"/>
        </c:scaling>
        <c:axPos val="b"/>
        <c:tickLblPos val="nextTo"/>
        <c:crossAx val="68628480"/>
        <c:crosses val="autoZero"/>
      </c:serAx>
    </c:plotArea>
    <c:legend>
      <c:legendPos val="r"/>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13.12.2014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13.12.2014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1044;&#1077;&#1084;&#1086;_&#1052;&#1040;_2005-46.doc" TargetMode="External"/><Relationship Id="rId3" Type="http://schemas.openxmlformats.org/officeDocument/2006/relationships/hyperlink" Target="&#1045;&#1043;&#1069;-2015%20&#1052;&#1072;&#1090;&#1077;&#1084;&#1072;&#1090;&#1080;&#1082;&#1072;%20(&#1073;&#1072;&#1079;&#1086;&#1074;&#1099;&#1081;)%20&#1044;&#1077;&#1084;&#1086;%20(&#1087;&#1088;&#1086;&#1077;&#1082;&#1090;).pdf" TargetMode="External"/><Relationship Id="rId7" Type="http://schemas.openxmlformats.org/officeDocument/2006/relationships/hyperlink" Target="&#1052;&#1040;_&#1044;&#1077;&#1084;&#1086;_2007.doc" TargetMode="External"/><Relationship Id="rId2" Type="http://schemas.openxmlformats.org/officeDocument/2006/relationships/hyperlink" Target="&#1055;&#1083;&#1072;&#1085;&#1080;&#1088;.%20&#1080;&#1079;&#1084;&#1077;&#1085;&#1077;&#1085;&#1080;&#1103;%20&#1050;&#1048;&#1052;%20&#1045;&#1043;&#1069;-2015&#1075;..pdf" TargetMode="External"/><Relationship Id="rId1" Type="http://schemas.openxmlformats.org/officeDocument/2006/relationships/slideLayout" Target="../slideLayouts/slideLayout2.xml"/><Relationship Id="rId6" Type="http://schemas.openxmlformats.org/officeDocument/2006/relationships/hyperlink" Target="&#1052;&#1072;&#1090;&#1077;&#1084;&#1072;&#1090;&#1080;&#1082;&#1072;%202010%20&#1044;&#1077;&#1084;&#1086;.pdf" TargetMode="External"/><Relationship Id="rId5" Type="http://schemas.openxmlformats.org/officeDocument/2006/relationships/hyperlink" Target="&#1052;&#1072;&#1090;&#1077;&#1084;&#1072;&#1090;&#1080;&#1082;&#1072;%202012%20&#1044;&#1077;&#1084;&#1086;.pdf" TargetMode="External"/><Relationship Id="rId4" Type="http://schemas.openxmlformats.org/officeDocument/2006/relationships/hyperlink" Target="&#1045;&#1043;&#1069;-2015%20&#1052;&#1072;&#1090;&#1077;&#1084;&#1072;&#1090;&#1080;&#1082;&#1072;%20(&#1087;&#1088;&#1086;&#1092;&#1080;&#1083;&#1100;&#1085;&#1099;&#1081;)%20&#1044;&#1077;&#1084;&#1086;%20(&#1087;&#1088;&#1086;&#1077;&#1082;&#1090;).pdf" TargetMode="External"/><Relationship Id="rId9" Type="http://schemas.openxmlformats.org/officeDocument/2006/relationships/hyperlink" Target="&#1052;&#1072;&#1090;&#1077;&#1084;&#1072;&#1090;&#1080;&#1082;&#1072;%20_&#1076;&#1077;&#1084;&#1086;_2002_30.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1052;&#1072;&#1090;&#1077;&#1084;&#1072;&#1090;&#1080;&#1082;&#1072;%202012%20&#1044;&#1077;&#1084;&#1086;.pdf" TargetMode="External"/><Relationship Id="rId2" Type="http://schemas.openxmlformats.org/officeDocument/2006/relationships/hyperlink" Target="&#1052;&#1040;_&#1044;&#1077;&#1084;&#1086;_2007.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53206" y="5157192"/>
            <a:ext cx="6400800" cy="1248544"/>
          </a:xfrm>
        </p:spPr>
        <p:txBody>
          <a:bodyPr>
            <a:normAutofit fontScale="85000" lnSpcReduction="20000"/>
          </a:bodyPr>
          <a:lstStyle/>
          <a:p>
            <a:r>
              <a:rPr lang="ru-RU" dirty="0" smtClean="0">
                <a:solidFill>
                  <a:schemeClr val="tx2"/>
                </a:solidFill>
                <a:latin typeface="Monotype Corsiva" panose="03010101010201010101" pitchFamily="66" charset="0"/>
              </a:rPr>
              <a:t>Выполнила ученица МОБУ СОШ №9 имени М.И. </a:t>
            </a:r>
            <a:r>
              <a:rPr lang="ru-RU" dirty="0" err="1" smtClean="0">
                <a:solidFill>
                  <a:schemeClr val="tx2"/>
                </a:solidFill>
                <a:latin typeface="Monotype Corsiva" panose="03010101010201010101" pitchFamily="66" charset="0"/>
              </a:rPr>
              <a:t>Кершенгольца</a:t>
            </a:r>
            <a:r>
              <a:rPr lang="ru-RU" dirty="0" smtClean="0">
                <a:solidFill>
                  <a:schemeClr val="tx2"/>
                </a:solidFill>
                <a:latin typeface="Monotype Corsiva" panose="03010101010201010101" pitchFamily="66" charset="0"/>
              </a:rPr>
              <a:t> 10 класса</a:t>
            </a:r>
          </a:p>
          <a:p>
            <a:r>
              <a:rPr lang="ru-RU" dirty="0" err="1" smtClean="0">
                <a:solidFill>
                  <a:schemeClr val="tx2"/>
                </a:solidFill>
                <a:latin typeface="Monotype Corsiva" panose="03010101010201010101" pitchFamily="66" charset="0"/>
              </a:rPr>
              <a:t>Сентякяева</a:t>
            </a:r>
            <a:r>
              <a:rPr lang="ru-RU" dirty="0" smtClean="0">
                <a:solidFill>
                  <a:schemeClr val="tx2"/>
                </a:solidFill>
                <a:latin typeface="Monotype Corsiva" panose="03010101010201010101" pitchFamily="66" charset="0"/>
              </a:rPr>
              <a:t> Вероника</a:t>
            </a:r>
          </a:p>
        </p:txBody>
      </p:sp>
      <p:pic>
        <p:nvPicPr>
          <p:cNvPr id="4" name="Рисунок 3"/>
          <p:cNvPicPr/>
          <p:nvPr/>
        </p:nvPicPr>
        <p:blipFill>
          <a:blip r:embed="rId2" cstate="print"/>
          <a:srcRect/>
          <a:stretch>
            <a:fillRect/>
          </a:stretch>
        </p:blipFill>
        <p:spPr bwMode="auto">
          <a:xfrm>
            <a:off x="3601089" y="2541135"/>
            <a:ext cx="2105033" cy="2000240"/>
          </a:xfrm>
          <a:prstGeom prst="rect">
            <a:avLst/>
          </a:prstGeom>
          <a:noFill/>
          <a:ln w="9525">
            <a:noFill/>
            <a:miter lim="800000"/>
            <a:headEnd/>
            <a:tailEnd/>
          </a:ln>
        </p:spPr>
      </p:pic>
      <p:sp>
        <p:nvSpPr>
          <p:cNvPr id="5" name="Прямоугольник 4"/>
          <p:cNvSpPr/>
          <p:nvPr/>
        </p:nvSpPr>
        <p:spPr>
          <a:xfrm>
            <a:off x="154651" y="692696"/>
            <a:ext cx="8997911" cy="1938992"/>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Единый государственный экзамен</a:t>
            </a:r>
          </a:p>
          <a:p>
            <a:pPr algn="ctr"/>
            <a:r>
              <a:rPr lang="ru-RU"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a:t>
            </a:r>
            <a:r>
              <a:rPr lang="ru-RU"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о математике</a:t>
            </a:r>
          </a:p>
          <a:p>
            <a:pPr algn="ctr"/>
            <a:r>
              <a:rPr lang="ru-RU"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глазами школьника </a:t>
            </a:r>
            <a:endParaRPr lang="ru-RU"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 xmlns:p14="http://schemas.microsoft.com/office/powerpoint/2010/main" val="3237399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chemeClr val="tx2"/>
                </a:solidFill>
                <a:latin typeface="Monotype Corsiva" panose="03010101010201010101" pitchFamily="66" charset="0"/>
              </a:rPr>
              <a:t>1.2. Изменение ЕГЭ по математике</a:t>
            </a:r>
            <a:endParaRPr lang="ru-RU" dirty="0">
              <a:solidFill>
                <a:schemeClr val="tx2"/>
              </a:solidFill>
              <a:latin typeface="Monotype Corsiva" panose="03010101010201010101" pitchFamily="66" charset="0"/>
            </a:endParaRPr>
          </a:p>
        </p:txBody>
      </p:sp>
      <p:sp>
        <p:nvSpPr>
          <p:cNvPr id="3" name="Объект 2"/>
          <p:cNvSpPr>
            <a:spLocks noGrp="1"/>
          </p:cNvSpPr>
          <p:nvPr>
            <p:ph idx="1"/>
          </p:nvPr>
        </p:nvSpPr>
        <p:spPr/>
        <p:txBody>
          <a:bodyPr>
            <a:normAutofit/>
          </a:bodyPr>
          <a:lstStyle/>
          <a:p>
            <a:pPr marL="514350" indent="-514350">
              <a:buAutoNum type="arabicPeriod"/>
            </a:pPr>
            <a:r>
              <a:rPr lang="ru-RU" dirty="0" smtClean="0">
                <a:latin typeface="Monotype Corsiva" panose="03010101010201010101" pitchFamily="66" charset="0"/>
                <a:hlinkClick r:id="rId2" action="ppaction://hlinkfile"/>
              </a:rPr>
              <a:t>2015 год </a:t>
            </a:r>
            <a:r>
              <a:rPr lang="ru-RU" dirty="0" smtClean="0">
                <a:latin typeface="Monotype Corsiva" panose="03010101010201010101" pitchFamily="66" charset="0"/>
              </a:rPr>
              <a:t>(</a:t>
            </a:r>
            <a:r>
              <a:rPr lang="ru-RU" dirty="0" err="1" smtClean="0">
                <a:latin typeface="Monotype Corsiva" panose="03010101010201010101" pitchFamily="66" charset="0"/>
                <a:hlinkClick r:id="rId3" action="ppaction://hlinkfile"/>
              </a:rPr>
              <a:t>баз.уровень</a:t>
            </a:r>
            <a:r>
              <a:rPr lang="ru-RU" dirty="0" smtClean="0">
                <a:latin typeface="Monotype Corsiva" panose="03010101010201010101" pitchFamily="66" charset="0"/>
              </a:rPr>
              <a:t>   и  </a:t>
            </a:r>
            <a:r>
              <a:rPr lang="ru-RU" dirty="0" smtClean="0">
                <a:latin typeface="Monotype Corsiva" panose="03010101010201010101" pitchFamily="66" charset="0"/>
                <a:hlinkClick r:id="rId4" action="ppaction://hlinkfile"/>
              </a:rPr>
              <a:t>профильный уровень</a:t>
            </a:r>
            <a:r>
              <a:rPr lang="ru-RU" dirty="0" smtClean="0">
                <a:latin typeface="Monotype Corsiva" panose="03010101010201010101" pitchFamily="66" charset="0"/>
              </a:rPr>
              <a:t>)</a:t>
            </a:r>
          </a:p>
          <a:p>
            <a:pPr marL="514350" indent="-514350">
              <a:buAutoNum type="arabicPeriod"/>
            </a:pPr>
            <a:r>
              <a:rPr lang="ru-RU" dirty="0" smtClean="0">
                <a:latin typeface="Monotype Corsiva" panose="03010101010201010101" pitchFamily="66" charset="0"/>
                <a:hlinkClick r:id="rId5" action="ppaction://hlinkfile"/>
              </a:rPr>
              <a:t>2012 год</a:t>
            </a:r>
            <a:endParaRPr lang="ru-RU" dirty="0" smtClean="0">
              <a:latin typeface="Monotype Corsiva" panose="03010101010201010101" pitchFamily="66" charset="0"/>
            </a:endParaRPr>
          </a:p>
          <a:p>
            <a:pPr marL="514350" indent="-514350">
              <a:buAutoNum type="arabicPeriod"/>
            </a:pPr>
            <a:r>
              <a:rPr lang="ru-RU" dirty="0" smtClean="0">
                <a:latin typeface="Monotype Corsiva" panose="03010101010201010101" pitchFamily="66" charset="0"/>
                <a:hlinkClick r:id="rId6" action="ppaction://hlinkfile"/>
              </a:rPr>
              <a:t>2010 год</a:t>
            </a:r>
            <a:endParaRPr lang="ru-RU" dirty="0" smtClean="0">
              <a:latin typeface="Monotype Corsiva" panose="03010101010201010101" pitchFamily="66" charset="0"/>
            </a:endParaRPr>
          </a:p>
          <a:p>
            <a:pPr marL="514350" indent="-514350">
              <a:buAutoNum type="arabicPeriod"/>
            </a:pPr>
            <a:r>
              <a:rPr lang="ru-RU" dirty="0" smtClean="0">
                <a:latin typeface="Monotype Corsiva" panose="03010101010201010101" pitchFamily="66" charset="0"/>
                <a:hlinkClick r:id="rId7" action="ppaction://hlinkfile"/>
              </a:rPr>
              <a:t>2007 го</a:t>
            </a:r>
            <a:r>
              <a:rPr lang="ru-RU" dirty="0" smtClean="0">
                <a:latin typeface="Monotype Corsiva" panose="03010101010201010101" pitchFamily="66" charset="0"/>
              </a:rPr>
              <a:t>д</a:t>
            </a:r>
          </a:p>
          <a:p>
            <a:pPr marL="514350" indent="-514350">
              <a:buAutoNum type="arabicPeriod"/>
            </a:pPr>
            <a:r>
              <a:rPr lang="ru-RU" dirty="0" smtClean="0">
                <a:latin typeface="Monotype Corsiva" panose="03010101010201010101" pitchFamily="66" charset="0"/>
                <a:hlinkClick r:id="rId8" action="ppaction://hlinkfile"/>
              </a:rPr>
              <a:t>2005 год</a:t>
            </a:r>
            <a:endParaRPr lang="ru-RU" dirty="0" smtClean="0">
              <a:latin typeface="Monotype Corsiva" panose="03010101010201010101" pitchFamily="66" charset="0"/>
            </a:endParaRPr>
          </a:p>
          <a:p>
            <a:pPr marL="514350" indent="-514350">
              <a:buAutoNum type="arabicPeriod"/>
            </a:pPr>
            <a:r>
              <a:rPr lang="ru-RU" dirty="0" smtClean="0">
                <a:latin typeface="Monotype Corsiva" panose="03010101010201010101" pitchFamily="66" charset="0"/>
                <a:hlinkClick r:id="rId9" action="ppaction://hlinkfile"/>
              </a:rPr>
              <a:t>2002 год</a:t>
            </a:r>
            <a:r>
              <a:rPr lang="ru-RU" dirty="0" smtClean="0">
                <a:latin typeface="Monotype Corsiva" panose="03010101010201010101" pitchFamily="66" charset="0"/>
              </a:rPr>
              <a:t> </a:t>
            </a:r>
          </a:p>
          <a:p>
            <a:pPr marL="514350" indent="-514350">
              <a:buNone/>
            </a:pPr>
            <a:r>
              <a:rPr lang="ru-RU" dirty="0" smtClean="0">
                <a:latin typeface="Monotype Corsiva" panose="03010101010201010101" pitchFamily="66" charset="0"/>
              </a:rPr>
              <a:t> </a:t>
            </a:r>
            <a:endParaRPr lang="ru-RU" dirty="0">
              <a:latin typeface="Monotype Corsiva" panose="03010101010201010101" pitchFamily="66" charset="0"/>
            </a:endParaRPr>
          </a:p>
        </p:txBody>
      </p:sp>
    </p:spTree>
    <p:extLst>
      <p:ext uri="{BB962C8B-B14F-4D97-AF65-F5344CB8AC3E}">
        <p14:creationId xmlns="" xmlns:p14="http://schemas.microsoft.com/office/powerpoint/2010/main" val="597236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85000" lnSpcReduction="20000"/>
          </a:bodyPr>
          <a:lstStyle/>
          <a:p>
            <a:pPr algn="just">
              <a:buNone/>
            </a:pPr>
            <a:r>
              <a:rPr lang="ru-RU" sz="2800" dirty="0" smtClean="0">
                <a:latin typeface="Monotype Corsiva" pitchFamily="66" charset="0"/>
              </a:rPr>
              <a:t>Демонстрационные варианты ЕГЭ по математике для 11 класса за </a:t>
            </a:r>
            <a:r>
              <a:rPr lang="ru-RU" sz="2800" dirty="0" smtClean="0">
                <a:latin typeface="Monotype Corsiva" pitchFamily="66" charset="0"/>
                <a:hlinkClick r:id="rId2" action="ppaction://hlinkfile"/>
              </a:rPr>
              <a:t>2002-2009</a:t>
            </a:r>
            <a:r>
              <a:rPr lang="ru-RU" sz="2800" dirty="0" smtClean="0">
                <a:latin typeface="Monotype Corsiva" pitchFamily="66" charset="0"/>
              </a:rPr>
              <a:t> годы включают три раздела: А, В и С. К задачам из разделов А и В приведены ответы, а задачи раздела С снабжены решениями. </a:t>
            </a:r>
          </a:p>
          <a:p>
            <a:pPr algn="just">
              <a:buNone/>
            </a:pPr>
            <a:r>
              <a:rPr lang="ru-RU" sz="2800" dirty="0" smtClean="0">
                <a:latin typeface="Monotype Corsiva" pitchFamily="66" charset="0"/>
              </a:rPr>
              <a:t>    Демонстрационные варианты </a:t>
            </a:r>
            <a:r>
              <a:rPr lang="ru-RU" sz="2800" dirty="0" smtClean="0">
                <a:latin typeface="Monotype Corsiva" pitchFamily="66" charset="0"/>
                <a:hlinkClick r:id="rId3" action="ppaction://hlinkfile"/>
              </a:rPr>
              <a:t>2010 - 2014 </a:t>
            </a:r>
            <a:r>
              <a:rPr lang="ru-RU" sz="2800" dirty="0" smtClean="0">
                <a:latin typeface="Monotype Corsiva" pitchFamily="66" charset="0"/>
              </a:rPr>
              <a:t>годов состоят из двух разделов В и С. К задачам раздела В приведены ответы, а к задачам раздела С - полные решения. </a:t>
            </a:r>
          </a:p>
          <a:p>
            <a:pPr algn="just">
              <a:buNone/>
            </a:pPr>
            <a:r>
              <a:rPr lang="ru-RU" sz="2800" dirty="0" smtClean="0">
                <a:latin typeface="Monotype Corsiva" pitchFamily="66" charset="0"/>
              </a:rPr>
              <a:t> В 2015 году планируется проведение </a:t>
            </a:r>
            <a:r>
              <a:rPr lang="ru-RU" sz="2800" b="1" dirty="0" smtClean="0">
                <a:latin typeface="Monotype Corsiva" pitchFamily="66" charset="0"/>
              </a:rPr>
              <a:t>двух отдельных экзаменов</a:t>
            </a:r>
            <a:r>
              <a:rPr lang="ru-RU" sz="2800" dirty="0" smtClean="0">
                <a:latin typeface="Monotype Corsiva" pitchFamily="66" charset="0"/>
              </a:rPr>
              <a:t> – </a:t>
            </a:r>
            <a:r>
              <a:rPr lang="ru-RU" sz="2800" b="1" dirty="0" smtClean="0">
                <a:latin typeface="Monotype Corsiva" pitchFamily="66" charset="0"/>
              </a:rPr>
              <a:t>базового</a:t>
            </a:r>
            <a:r>
              <a:rPr lang="ru-RU" sz="2800" dirty="0" smtClean="0">
                <a:latin typeface="Monotype Corsiva" pitchFamily="66" charset="0"/>
              </a:rPr>
              <a:t> и </a:t>
            </a:r>
            <a:r>
              <a:rPr lang="ru-RU" sz="2800" b="1" dirty="0" smtClean="0">
                <a:latin typeface="Monotype Corsiva" pitchFamily="66" charset="0"/>
              </a:rPr>
              <a:t>профильного</a:t>
            </a:r>
            <a:r>
              <a:rPr lang="ru-RU" sz="2800" dirty="0" smtClean="0">
                <a:latin typeface="Monotype Corsiva" pitchFamily="66" charset="0"/>
              </a:rPr>
              <a:t>. В связи с этим представлено 2 демонстрационных варианта: </a:t>
            </a:r>
            <a:r>
              <a:rPr lang="ru-RU" sz="2800" b="1" dirty="0" smtClean="0">
                <a:latin typeface="Monotype Corsiva" pitchFamily="66" charset="0"/>
              </a:rPr>
              <a:t>новая модель</a:t>
            </a:r>
            <a:r>
              <a:rPr lang="ru-RU" sz="2800" dirty="0" smtClean="0">
                <a:latin typeface="Monotype Corsiva" pitchFamily="66" charset="0"/>
              </a:rPr>
              <a:t> демонстрационного варианта для </a:t>
            </a:r>
            <a:r>
              <a:rPr lang="ru-RU" sz="2800" b="1" dirty="0" smtClean="0">
                <a:latin typeface="Monotype Corsiva" pitchFamily="66" charset="0"/>
              </a:rPr>
              <a:t>ЕГЭ базового уровня</a:t>
            </a:r>
            <a:r>
              <a:rPr lang="ru-RU" sz="2800" dirty="0" smtClean="0">
                <a:latin typeface="Monotype Corsiva" pitchFamily="66" charset="0"/>
              </a:rPr>
              <a:t> и </a:t>
            </a:r>
            <a:r>
              <a:rPr lang="ru-RU" sz="2800" b="1" dirty="0" smtClean="0">
                <a:latin typeface="Monotype Corsiva" pitchFamily="66" charset="0"/>
              </a:rPr>
              <a:t>модернизированная модель демонстрационного варианта 2014 года</a:t>
            </a:r>
            <a:r>
              <a:rPr lang="ru-RU" sz="2800" dirty="0" smtClean="0">
                <a:latin typeface="Monotype Corsiva" pitchFamily="66" charset="0"/>
              </a:rPr>
              <a:t> для проведения </a:t>
            </a:r>
            <a:r>
              <a:rPr lang="ru-RU" sz="2800" b="1" dirty="0" smtClean="0">
                <a:latin typeface="Monotype Corsiva" pitchFamily="66" charset="0"/>
              </a:rPr>
              <a:t>ЕГЭ профильного уровня</a:t>
            </a:r>
            <a:r>
              <a:rPr lang="ru-RU" sz="2800" dirty="0" smtClean="0">
                <a:latin typeface="Monotype Corsiva" pitchFamily="66" charset="0"/>
              </a:rPr>
              <a:t>.</a:t>
            </a:r>
          </a:p>
          <a:p>
            <a:pPr algn="just">
              <a:buNone/>
            </a:pPr>
            <a:r>
              <a:rPr lang="ru-RU" sz="2800" dirty="0" smtClean="0">
                <a:latin typeface="Monotype Corsiva" pitchFamily="66" charset="0"/>
              </a:rPr>
              <a:t>    Базовый ЕГЭ организуется для выпускников, изучающих математику для общего развития и успешной жизни в обществе, а также абитуриентов вузов, в которых не требуется высокий уровень владения математикой. </a:t>
            </a:r>
            <a:r>
              <a:rPr lang="ru-RU" sz="2800" b="1" dirty="0" smtClean="0">
                <a:latin typeface="Monotype Corsiva" pitchFamily="66" charset="0"/>
              </a:rPr>
              <a:t>Баллы</a:t>
            </a:r>
            <a:r>
              <a:rPr lang="ru-RU" sz="2800" dirty="0" smtClean="0">
                <a:latin typeface="Monotype Corsiva" pitchFamily="66" charset="0"/>
              </a:rPr>
              <a:t>, полученные на базовом ЕГЭ по математике, </a:t>
            </a:r>
            <a:r>
              <a:rPr lang="ru-RU" sz="2800" b="1" dirty="0" smtClean="0">
                <a:latin typeface="Monotype Corsiva" pitchFamily="66" charset="0"/>
              </a:rPr>
              <a:t>не переводятся в стобалльную шкалу</a:t>
            </a:r>
            <a:r>
              <a:rPr lang="ru-RU" sz="2800" dirty="0" smtClean="0">
                <a:latin typeface="Monotype Corsiva" pitchFamily="66" charset="0"/>
              </a:rPr>
              <a:t> и </a:t>
            </a:r>
            <a:r>
              <a:rPr lang="ru-RU" sz="2800" b="1" dirty="0" smtClean="0">
                <a:latin typeface="Monotype Corsiva" pitchFamily="66" charset="0"/>
              </a:rPr>
              <a:t>не дают возможности участия в конкурсе</a:t>
            </a:r>
            <a:r>
              <a:rPr lang="ru-RU" sz="2800" dirty="0" smtClean="0">
                <a:latin typeface="Monotype Corsiva" pitchFamily="66" charset="0"/>
              </a:rPr>
              <a:t> на поступление в вузы. </a:t>
            </a:r>
          </a:p>
          <a:p>
            <a:pPr algn="just">
              <a:buNone/>
            </a:pPr>
            <a:endParaRPr lang="ru-RU" sz="2800" dirty="0" smtClean="0">
              <a:latin typeface="Monotype Corsiva" pitchFamily="66" charset="0"/>
            </a:endParaRPr>
          </a:p>
          <a:p>
            <a:pPr algn="just">
              <a:buNone/>
            </a:pPr>
            <a:endParaRPr lang="ru-RU" sz="2800" dirty="0">
              <a:latin typeface="Monotype Corsiva"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lgn="just">
              <a:buNone/>
            </a:pPr>
            <a:r>
              <a:rPr lang="ru-RU" sz="2800" dirty="0" smtClean="0">
                <a:latin typeface="Monotype Corsiva" pitchFamily="66" charset="0"/>
              </a:rPr>
              <a:t>Профильный ЕГЭ проводится для выпускников и абитуриентов, планирующих использовать математику и смежные дисциплины в будущей профессиональной деятельности. </a:t>
            </a:r>
            <a:r>
              <a:rPr lang="ru-RU" sz="2800" b="1" dirty="0" smtClean="0">
                <a:latin typeface="Monotype Corsiva" pitchFamily="66" charset="0"/>
              </a:rPr>
              <a:t>Результаты</a:t>
            </a:r>
            <a:r>
              <a:rPr lang="ru-RU" sz="2800" dirty="0" smtClean="0">
                <a:latin typeface="Monotype Corsiva" pitchFamily="66" charset="0"/>
              </a:rPr>
              <a:t> профильного ЕГЭ по математике </a:t>
            </a:r>
            <a:r>
              <a:rPr lang="ru-RU" sz="2800" b="1" dirty="0" smtClean="0">
                <a:latin typeface="Monotype Corsiva" pitchFamily="66" charset="0"/>
              </a:rPr>
              <a:t>переводятся в стобалльную шкалу</a:t>
            </a:r>
            <a:r>
              <a:rPr lang="ru-RU" sz="2800" dirty="0" smtClean="0">
                <a:latin typeface="Monotype Corsiva" pitchFamily="66" charset="0"/>
              </a:rPr>
              <a:t> и </a:t>
            </a:r>
            <a:r>
              <a:rPr lang="ru-RU" sz="2800" b="1" dirty="0" smtClean="0">
                <a:latin typeface="Monotype Corsiva" pitchFamily="66" charset="0"/>
              </a:rPr>
              <a:t>могут быть представлены</a:t>
            </a:r>
            <a:r>
              <a:rPr lang="ru-RU" sz="2800" dirty="0" smtClean="0">
                <a:latin typeface="Monotype Corsiva" pitchFamily="66" charset="0"/>
              </a:rPr>
              <a:t> абитуриентом </a:t>
            </a:r>
            <a:r>
              <a:rPr lang="ru-RU" sz="2800" b="1" dirty="0" smtClean="0">
                <a:latin typeface="Monotype Corsiva" pitchFamily="66" charset="0"/>
              </a:rPr>
              <a:t>на конкурс</a:t>
            </a:r>
            <a:r>
              <a:rPr lang="ru-RU" sz="2800" dirty="0" smtClean="0">
                <a:latin typeface="Monotype Corsiva" pitchFamily="66" charset="0"/>
              </a:rPr>
              <a:t> для поступления в вуз</a:t>
            </a:r>
            <a:r>
              <a:rPr lang="ru-RU" sz="2800" dirty="0" smtClean="0"/>
              <a:t>.</a:t>
            </a:r>
            <a:endParaRPr lang="ru-RU" sz="2800" dirty="0">
              <a:latin typeface="Monotype Corsiva"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accent1">
                    <a:lumMod val="75000"/>
                  </a:schemeClr>
                </a:solidFill>
                <a:latin typeface="Monotype Corsiva" panose="03010101010201010101" pitchFamily="66" charset="0"/>
              </a:rPr>
              <a:t>1.3. Статистика ЕГЭ по математике с 2003 по 2014                                        </a:t>
            </a:r>
            <a:r>
              <a:rPr lang="ru-RU" dirty="0" smtClean="0">
                <a:latin typeface="Monotype Corsiva" panose="03010101010201010101" pitchFamily="66" charset="0"/>
              </a:rPr>
              <a:t/>
            </a:r>
            <a:br>
              <a:rPr lang="ru-RU" dirty="0" smtClean="0">
                <a:latin typeface="Monotype Corsiva" panose="03010101010201010101" pitchFamily="66" charset="0"/>
              </a:rPr>
            </a:br>
            <a:endParaRPr lang="ru-RU" dirty="0"/>
          </a:p>
        </p:txBody>
      </p:sp>
      <p:graphicFrame>
        <p:nvGraphicFramePr>
          <p:cNvPr id="12" name="Содержимое 11"/>
          <p:cNvGraphicFramePr>
            <a:graphicFrameLocks noGrp="1"/>
          </p:cNvGraphicFramePr>
          <p:nvPr>
            <p:ph idx="1"/>
          </p:nvPr>
        </p:nvGraphicFramePr>
        <p:xfrm>
          <a:off x="142845" y="1785928"/>
          <a:ext cx="8715430" cy="4572032"/>
        </p:xfrm>
        <a:graphic>
          <a:graphicData uri="http://schemas.openxmlformats.org/drawingml/2006/table">
            <a:tbl>
              <a:tblPr firstRow="1" bandRow="1">
                <a:tableStyleId>{5C22544A-7EE6-4342-B048-85BDC9FD1C3A}</a:tableStyleId>
              </a:tblPr>
              <a:tblGrid>
                <a:gridCol w="785818"/>
                <a:gridCol w="71432"/>
                <a:gridCol w="392909"/>
                <a:gridCol w="392909"/>
                <a:gridCol w="392909"/>
                <a:gridCol w="392909"/>
                <a:gridCol w="392909"/>
                <a:gridCol w="392909"/>
                <a:gridCol w="392909"/>
                <a:gridCol w="392909"/>
                <a:gridCol w="392909"/>
                <a:gridCol w="392909"/>
                <a:gridCol w="392909"/>
                <a:gridCol w="392909"/>
                <a:gridCol w="392909"/>
                <a:gridCol w="392909"/>
                <a:gridCol w="392909"/>
                <a:gridCol w="392909"/>
                <a:gridCol w="392909"/>
                <a:gridCol w="392909"/>
                <a:gridCol w="392909"/>
                <a:gridCol w="392909"/>
              </a:tblGrid>
              <a:tr h="571504">
                <a:tc>
                  <a:txBody>
                    <a:bodyPr/>
                    <a:lstStyle/>
                    <a:p>
                      <a:pPr algn="l" fontAlgn="b"/>
                      <a:r>
                        <a:rPr lang="ru-RU" sz="1100" b="0" i="0" u="none" strike="noStrike" dirty="0">
                          <a:solidFill>
                            <a:srgbClr val="000000"/>
                          </a:solidFill>
                          <a:latin typeface="Calibri"/>
                        </a:rPr>
                        <a:t>предмет</a:t>
                      </a:r>
                    </a:p>
                  </a:txBody>
                  <a:tcPr marL="9525" marR="9525" marT="9525" marB="0" anchor="b"/>
                </a:tc>
                <a:tc>
                  <a:txBody>
                    <a:bodyPr/>
                    <a:lstStyle/>
                    <a:p>
                      <a:endParaRPr lang="ru-RU"/>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dirty="0">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r>
              <a:tr h="571504">
                <a:tc gridSpan="2">
                  <a:txBody>
                    <a:bodyPr/>
                    <a:lstStyle/>
                    <a:p>
                      <a:pPr algn="l" fontAlgn="b"/>
                      <a:r>
                        <a:rPr lang="ru-RU" sz="1100" b="0" i="0" u="none" strike="noStrike">
                          <a:solidFill>
                            <a:srgbClr val="000000"/>
                          </a:solidFill>
                          <a:latin typeface="Calibri"/>
                        </a:rPr>
                        <a:t>математика 2009</a:t>
                      </a:r>
                    </a:p>
                  </a:txBody>
                  <a:tcPr marL="9525" marR="9525" marT="9525" marB="0" anchor="b"/>
                </a:tc>
                <a:tc hMerge="1">
                  <a:txBody>
                    <a:bodyPr/>
                    <a:lstStyle/>
                    <a:p>
                      <a:endParaRPr lang="ru-RU"/>
                    </a:p>
                  </a:txBody>
                  <a:tcPr/>
                </a:tc>
                <a:tc>
                  <a:txBody>
                    <a:bodyPr/>
                    <a:lstStyle/>
                    <a:p>
                      <a:pPr algn="r" fontAlgn="b"/>
                      <a:r>
                        <a:rPr lang="ru-RU" sz="1100" b="0" i="0" u="none" strike="noStrike">
                          <a:solidFill>
                            <a:srgbClr val="000000"/>
                          </a:solidFill>
                          <a:latin typeface="Calibri"/>
                        </a:rPr>
                        <a:t>28</a:t>
                      </a:r>
                    </a:p>
                  </a:txBody>
                  <a:tcPr marL="9525" marR="9525" marT="9525" marB="0" anchor="b"/>
                </a:tc>
                <a:tc>
                  <a:txBody>
                    <a:bodyPr/>
                    <a:lstStyle/>
                    <a:p>
                      <a:pPr algn="r" fontAlgn="b"/>
                      <a:r>
                        <a:rPr lang="ru-RU" sz="1100" b="0" i="0" u="none" strike="noStrike">
                          <a:solidFill>
                            <a:srgbClr val="000000"/>
                          </a:solidFill>
                          <a:latin typeface="Calibri"/>
                        </a:rPr>
                        <a:t>67</a:t>
                      </a:r>
                    </a:p>
                  </a:txBody>
                  <a:tcPr marL="9525" marR="9525" marT="9525" marB="0" anchor="b"/>
                </a:tc>
                <a:tc>
                  <a:txBody>
                    <a:bodyPr/>
                    <a:lstStyle/>
                    <a:p>
                      <a:pPr algn="r" fontAlgn="b"/>
                      <a:r>
                        <a:rPr lang="ru-RU" sz="1100" b="0" i="0" u="none" strike="noStrike">
                          <a:solidFill>
                            <a:srgbClr val="000000"/>
                          </a:solidFill>
                          <a:latin typeface="Calibri"/>
                        </a:rPr>
                        <a:t>38</a:t>
                      </a:r>
                    </a:p>
                  </a:txBody>
                  <a:tcPr marL="9525" marR="9525" marT="9525" marB="0" anchor="b"/>
                </a:tc>
                <a:tc>
                  <a:txBody>
                    <a:bodyPr/>
                    <a:lstStyle/>
                    <a:p>
                      <a:pPr algn="r" fontAlgn="b"/>
                      <a:r>
                        <a:rPr lang="ru-RU" sz="1100" b="0" i="0" u="none" strike="noStrike">
                          <a:solidFill>
                            <a:srgbClr val="000000"/>
                          </a:solidFill>
                          <a:latin typeface="Calibri"/>
                        </a:rPr>
                        <a:t>29</a:t>
                      </a:r>
                    </a:p>
                  </a:txBody>
                  <a:tcPr marL="9525" marR="9525" marT="9525" marB="0" anchor="b"/>
                </a:tc>
                <a:tc>
                  <a:txBody>
                    <a:bodyPr/>
                    <a:lstStyle/>
                    <a:p>
                      <a:pPr algn="r" fontAlgn="b"/>
                      <a:r>
                        <a:rPr lang="ru-RU" sz="1100" b="0" i="0" u="none" strike="noStrike">
                          <a:solidFill>
                            <a:srgbClr val="000000"/>
                          </a:solidFill>
                          <a:latin typeface="Calibri"/>
                        </a:rPr>
                        <a:t>53</a:t>
                      </a:r>
                    </a:p>
                  </a:txBody>
                  <a:tcPr marL="9525" marR="9525" marT="9525" marB="0" anchor="b"/>
                </a:tc>
                <a:tc>
                  <a:txBody>
                    <a:bodyPr/>
                    <a:lstStyle/>
                    <a:p>
                      <a:pPr algn="r" fontAlgn="b"/>
                      <a:r>
                        <a:rPr lang="ru-RU" sz="1100" b="0" i="0" u="none" strike="noStrike">
                          <a:solidFill>
                            <a:srgbClr val="000000"/>
                          </a:solidFill>
                          <a:latin typeface="Calibri"/>
                        </a:rPr>
                        <a:t>42</a:t>
                      </a:r>
                    </a:p>
                  </a:txBody>
                  <a:tcPr marL="9525" marR="9525" marT="9525" marB="0" anchor="b"/>
                </a:tc>
                <a:tc>
                  <a:txBody>
                    <a:bodyPr/>
                    <a:lstStyle/>
                    <a:p>
                      <a:pPr algn="r" fontAlgn="b"/>
                      <a:r>
                        <a:rPr lang="ru-RU" sz="1100" b="0" i="0" u="none" strike="noStrike">
                          <a:solidFill>
                            <a:srgbClr val="000000"/>
                          </a:solidFill>
                          <a:latin typeface="Calibri"/>
                        </a:rPr>
                        <a:t>19</a:t>
                      </a:r>
                    </a:p>
                  </a:txBody>
                  <a:tcPr marL="9525" marR="9525" marT="9525" marB="0" anchor="b"/>
                </a:tc>
                <a:tc>
                  <a:txBody>
                    <a:bodyPr/>
                    <a:lstStyle/>
                    <a:p>
                      <a:pPr algn="r" fontAlgn="b"/>
                      <a:r>
                        <a:rPr lang="ru-RU" sz="1100" b="0" i="0" u="none" strike="noStrike">
                          <a:solidFill>
                            <a:srgbClr val="000000"/>
                          </a:solidFill>
                          <a:latin typeface="Calibri"/>
                        </a:rPr>
                        <a:t>29</a:t>
                      </a:r>
                    </a:p>
                  </a:txBody>
                  <a:tcPr marL="9525" marR="9525" marT="9525" marB="0" anchor="b"/>
                </a:tc>
                <a:tc>
                  <a:txBody>
                    <a:bodyPr/>
                    <a:lstStyle/>
                    <a:p>
                      <a:pPr algn="r" fontAlgn="b"/>
                      <a:r>
                        <a:rPr lang="ru-RU" sz="1100" b="0" i="0" u="none" strike="noStrike">
                          <a:solidFill>
                            <a:srgbClr val="000000"/>
                          </a:solidFill>
                          <a:latin typeface="Calibri"/>
                        </a:rPr>
                        <a:t>42</a:t>
                      </a:r>
                    </a:p>
                  </a:txBody>
                  <a:tcPr marL="9525" marR="9525" marT="9525" marB="0" anchor="b"/>
                </a:tc>
                <a:tc>
                  <a:txBody>
                    <a:bodyPr/>
                    <a:lstStyle/>
                    <a:p>
                      <a:pPr algn="r" fontAlgn="b"/>
                      <a:r>
                        <a:rPr lang="ru-RU" sz="1100" b="0" i="0" u="none" strike="noStrike">
                          <a:solidFill>
                            <a:srgbClr val="000000"/>
                          </a:solidFill>
                          <a:latin typeface="Calibri"/>
                        </a:rPr>
                        <a:t>35</a:t>
                      </a:r>
                    </a:p>
                  </a:txBody>
                  <a:tcPr marL="9525" marR="9525" marT="9525" marB="0" anchor="b"/>
                </a:tc>
                <a:tc>
                  <a:txBody>
                    <a:bodyPr/>
                    <a:lstStyle/>
                    <a:p>
                      <a:pPr algn="r" fontAlgn="b"/>
                      <a:r>
                        <a:rPr lang="ru-RU" sz="1100" b="0" i="0" u="none" strike="noStrike">
                          <a:solidFill>
                            <a:srgbClr val="000000"/>
                          </a:solidFill>
                          <a:latin typeface="Calibri"/>
                        </a:rPr>
                        <a:t>44</a:t>
                      </a:r>
                    </a:p>
                  </a:txBody>
                  <a:tcPr marL="9525" marR="9525" marT="9525" marB="0" anchor="b"/>
                </a:tc>
                <a:tc>
                  <a:txBody>
                    <a:bodyPr/>
                    <a:lstStyle/>
                    <a:p>
                      <a:pPr algn="r" fontAlgn="b"/>
                      <a:r>
                        <a:rPr lang="ru-RU" sz="1100" b="0" i="0" u="none" strike="noStrike">
                          <a:solidFill>
                            <a:srgbClr val="000000"/>
                          </a:solidFill>
                          <a:latin typeface="Calibri"/>
                        </a:rPr>
                        <a:t>31</a:t>
                      </a: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r>
              <a:tr h="571504">
                <a:tc gridSpan="2">
                  <a:txBody>
                    <a:bodyPr/>
                    <a:lstStyle/>
                    <a:p>
                      <a:pPr algn="l" fontAlgn="b"/>
                      <a:r>
                        <a:rPr lang="ru-RU" sz="1100" b="0" i="0" u="none" strike="noStrike">
                          <a:solidFill>
                            <a:srgbClr val="000000"/>
                          </a:solidFill>
                          <a:latin typeface="Calibri"/>
                        </a:rPr>
                        <a:t>математика 2008</a:t>
                      </a:r>
                    </a:p>
                  </a:txBody>
                  <a:tcPr marL="9525" marR="9525" marT="9525" marB="0" anchor="b"/>
                </a:tc>
                <a:tc hMerge="1">
                  <a:txBody>
                    <a:bodyPr/>
                    <a:lstStyle/>
                    <a:p>
                      <a:endParaRPr lang="ru-RU"/>
                    </a:p>
                  </a:txBody>
                  <a:tcPr/>
                </a:tc>
                <a:tc>
                  <a:txBody>
                    <a:bodyPr/>
                    <a:lstStyle/>
                    <a:p>
                      <a:pPr algn="r" fontAlgn="b"/>
                      <a:r>
                        <a:rPr lang="ru-RU" sz="1100" b="0" i="0" u="none" strike="noStrike">
                          <a:solidFill>
                            <a:srgbClr val="000000"/>
                          </a:solidFill>
                          <a:latin typeface="Calibri"/>
                        </a:rPr>
                        <a:t>39</a:t>
                      </a:r>
                    </a:p>
                  </a:txBody>
                  <a:tcPr marL="9525" marR="9525" marT="9525" marB="0" anchor="b"/>
                </a:tc>
                <a:tc>
                  <a:txBody>
                    <a:bodyPr/>
                    <a:lstStyle/>
                    <a:p>
                      <a:pPr algn="r" fontAlgn="b"/>
                      <a:r>
                        <a:rPr lang="ru-RU" sz="1100" b="0" i="0" u="none" strike="noStrike">
                          <a:solidFill>
                            <a:srgbClr val="000000"/>
                          </a:solidFill>
                          <a:latin typeface="Calibri"/>
                        </a:rPr>
                        <a:t>60</a:t>
                      </a:r>
                    </a:p>
                  </a:txBody>
                  <a:tcPr marL="9525" marR="9525" marT="9525" marB="0" anchor="b"/>
                </a:tc>
                <a:tc>
                  <a:txBody>
                    <a:bodyPr/>
                    <a:lstStyle/>
                    <a:p>
                      <a:pPr algn="r" fontAlgn="b"/>
                      <a:r>
                        <a:rPr lang="ru-RU" sz="1100" b="0" i="0" u="none" strike="noStrike">
                          <a:solidFill>
                            <a:srgbClr val="000000"/>
                          </a:solidFill>
                          <a:latin typeface="Calibri"/>
                        </a:rPr>
                        <a:t>47</a:t>
                      </a:r>
                    </a:p>
                  </a:txBody>
                  <a:tcPr marL="9525" marR="9525" marT="9525" marB="0" anchor="b"/>
                </a:tc>
                <a:tc>
                  <a:txBody>
                    <a:bodyPr/>
                    <a:lstStyle/>
                    <a:p>
                      <a:pPr algn="r" fontAlgn="b"/>
                      <a:r>
                        <a:rPr lang="ru-RU" sz="1100" b="0" i="0" u="none" strike="noStrike">
                          <a:solidFill>
                            <a:srgbClr val="000000"/>
                          </a:solidFill>
                          <a:latin typeface="Calibri"/>
                        </a:rPr>
                        <a:t>31</a:t>
                      </a:r>
                    </a:p>
                  </a:txBody>
                  <a:tcPr marL="9525" marR="9525" marT="9525" marB="0" anchor="b"/>
                </a:tc>
                <a:tc>
                  <a:txBody>
                    <a:bodyPr/>
                    <a:lstStyle/>
                    <a:p>
                      <a:pPr algn="r" fontAlgn="b"/>
                      <a:r>
                        <a:rPr lang="ru-RU" sz="1100" b="0" i="0" u="none" strike="noStrike">
                          <a:solidFill>
                            <a:srgbClr val="000000"/>
                          </a:solidFill>
                          <a:latin typeface="Calibri"/>
                        </a:rPr>
                        <a:t>65</a:t>
                      </a:r>
                    </a:p>
                  </a:txBody>
                  <a:tcPr marL="9525" marR="9525" marT="9525" marB="0" anchor="b"/>
                </a:tc>
                <a:tc>
                  <a:txBody>
                    <a:bodyPr/>
                    <a:lstStyle/>
                    <a:p>
                      <a:pPr algn="r" fontAlgn="b"/>
                      <a:r>
                        <a:rPr lang="ru-RU" sz="1100" b="0" i="0" u="none" strike="noStrike">
                          <a:solidFill>
                            <a:srgbClr val="000000"/>
                          </a:solidFill>
                          <a:latin typeface="Calibri"/>
                        </a:rPr>
                        <a:t>44</a:t>
                      </a:r>
                    </a:p>
                  </a:txBody>
                  <a:tcPr marL="9525" marR="9525" marT="9525" marB="0" anchor="b"/>
                </a:tc>
                <a:tc>
                  <a:txBody>
                    <a:bodyPr/>
                    <a:lstStyle/>
                    <a:p>
                      <a:pPr algn="r" fontAlgn="b"/>
                      <a:r>
                        <a:rPr lang="ru-RU" sz="1100" b="0" i="0" u="none" strike="noStrike">
                          <a:solidFill>
                            <a:srgbClr val="000000"/>
                          </a:solidFill>
                          <a:latin typeface="Calibri"/>
                        </a:rPr>
                        <a:t>28</a:t>
                      </a:r>
                    </a:p>
                  </a:txBody>
                  <a:tcPr marL="9525" marR="9525" marT="9525" marB="0" anchor="b"/>
                </a:tc>
                <a:tc>
                  <a:txBody>
                    <a:bodyPr/>
                    <a:lstStyle/>
                    <a:p>
                      <a:pPr algn="r" fontAlgn="b"/>
                      <a:r>
                        <a:rPr lang="ru-RU" sz="1100" b="0" i="0" u="none" strike="noStrike">
                          <a:solidFill>
                            <a:srgbClr val="000000"/>
                          </a:solidFill>
                          <a:latin typeface="Calibri"/>
                        </a:rPr>
                        <a:t>36</a:t>
                      </a:r>
                    </a:p>
                  </a:txBody>
                  <a:tcPr marL="9525" marR="9525" marT="9525" marB="0" anchor="b"/>
                </a:tc>
                <a:tc>
                  <a:txBody>
                    <a:bodyPr/>
                    <a:lstStyle/>
                    <a:p>
                      <a:pPr algn="r" fontAlgn="b"/>
                      <a:r>
                        <a:rPr lang="ru-RU" sz="1100" b="0" i="0" u="none" strike="noStrike">
                          <a:solidFill>
                            <a:srgbClr val="000000"/>
                          </a:solidFill>
                          <a:latin typeface="Calibri"/>
                        </a:rPr>
                        <a:t>31</a:t>
                      </a:r>
                    </a:p>
                  </a:txBody>
                  <a:tcPr marL="9525" marR="9525" marT="9525" marB="0" anchor="b"/>
                </a:tc>
                <a:tc>
                  <a:txBody>
                    <a:bodyPr/>
                    <a:lstStyle/>
                    <a:p>
                      <a:pPr algn="r" fontAlgn="b"/>
                      <a:r>
                        <a:rPr lang="ru-RU" sz="1100" b="0" i="0" u="none" strike="noStrike">
                          <a:solidFill>
                            <a:srgbClr val="000000"/>
                          </a:solidFill>
                          <a:latin typeface="Calibri"/>
                        </a:rPr>
                        <a:t>58</a:t>
                      </a:r>
                    </a:p>
                  </a:txBody>
                  <a:tcPr marL="9525" marR="9525" marT="9525" marB="0" anchor="b"/>
                </a:tc>
                <a:tc>
                  <a:txBody>
                    <a:bodyPr/>
                    <a:lstStyle/>
                    <a:p>
                      <a:pPr algn="r" fontAlgn="b"/>
                      <a:r>
                        <a:rPr lang="ru-RU" sz="1100" b="0" i="0" u="none" strike="noStrike">
                          <a:solidFill>
                            <a:srgbClr val="000000"/>
                          </a:solidFill>
                          <a:latin typeface="Calibri"/>
                        </a:rPr>
                        <a:t>58</a:t>
                      </a:r>
                    </a:p>
                  </a:txBody>
                  <a:tcPr marL="9525" marR="9525" marT="9525" marB="0" anchor="b"/>
                </a:tc>
                <a:tc>
                  <a:txBody>
                    <a:bodyPr/>
                    <a:lstStyle/>
                    <a:p>
                      <a:pPr algn="r" fontAlgn="b"/>
                      <a:r>
                        <a:rPr lang="ru-RU" sz="1100" b="0" i="0" u="none" strike="noStrike">
                          <a:solidFill>
                            <a:srgbClr val="000000"/>
                          </a:solidFill>
                          <a:latin typeface="Calibri"/>
                        </a:rPr>
                        <a:t>53</a:t>
                      </a:r>
                    </a:p>
                  </a:txBody>
                  <a:tcPr marL="9525" marR="9525" marT="9525" marB="0" anchor="b"/>
                </a:tc>
                <a:tc>
                  <a:txBody>
                    <a:bodyPr/>
                    <a:lstStyle/>
                    <a:p>
                      <a:pPr algn="r" fontAlgn="b"/>
                      <a:r>
                        <a:rPr lang="ru-RU" sz="1100" b="0" i="0" u="none" strike="noStrike">
                          <a:solidFill>
                            <a:srgbClr val="000000"/>
                          </a:solidFill>
                          <a:latin typeface="Calibri"/>
                        </a:rPr>
                        <a:t>39</a:t>
                      </a: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r>
              <a:tr h="571504">
                <a:tc gridSpan="2">
                  <a:txBody>
                    <a:bodyPr/>
                    <a:lstStyle/>
                    <a:p>
                      <a:pPr algn="l" fontAlgn="b"/>
                      <a:r>
                        <a:rPr lang="ru-RU" sz="1100" b="0" i="0" u="none" strike="noStrike">
                          <a:solidFill>
                            <a:srgbClr val="000000"/>
                          </a:solidFill>
                          <a:latin typeface="Calibri"/>
                        </a:rPr>
                        <a:t>математика 2007</a:t>
                      </a:r>
                    </a:p>
                  </a:txBody>
                  <a:tcPr marL="9525" marR="9525" marT="9525" marB="0" anchor="b"/>
                </a:tc>
                <a:tc hMerge="1">
                  <a:txBody>
                    <a:bodyPr/>
                    <a:lstStyle/>
                    <a:p>
                      <a:endParaRPr lang="ru-RU"/>
                    </a:p>
                  </a:txBody>
                  <a:tcPr/>
                </a:tc>
                <a:tc>
                  <a:txBody>
                    <a:bodyPr/>
                    <a:lstStyle/>
                    <a:p>
                      <a:pPr algn="r" fontAlgn="b"/>
                      <a:r>
                        <a:rPr lang="ru-RU" sz="1100" b="0" i="0" u="none" strike="noStrike">
                          <a:solidFill>
                            <a:srgbClr val="000000"/>
                          </a:solidFill>
                          <a:latin typeface="Calibri"/>
                        </a:rPr>
                        <a:t>69</a:t>
                      </a:r>
                    </a:p>
                  </a:txBody>
                  <a:tcPr marL="9525" marR="9525" marT="9525" marB="0" anchor="b"/>
                </a:tc>
                <a:tc>
                  <a:txBody>
                    <a:bodyPr/>
                    <a:lstStyle/>
                    <a:p>
                      <a:pPr algn="r" fontAlgn="b"/>
                      <a:r>
                        <a:rPr lang="ru-RU" sz="1100" b="0" i="0" u="none" strike="noStrike">
                          <a:solidFill>
                            <a:srgbClr val="000000"/>
                          </a:solidFill>
                          <a:latin typeface="Calibri"/>
                        </a:rPr>
                        <a:t>72</a:t>
                      </a:r>
                    </a:p>
                  </a:txBody>
                  <a:tcPr marL="9525" marR="9525" marT="9525" marB="0" anchor="b"/>
                </a:tc>
                <a:tc>
                  <a:txBody>
                    <a:bodyPr/>
                    <a:lstStyle/>
                    <a:p>
                      <a:pPr algn="r" fontAlgn="b"/>
                      <a:r>
                        <a:rPr lang="ru-RU" sz="1100" b="0" i="0" u="none" strike="noStrike">
                          <a:solidFill>
                            <a:srgbClr val="000000"/>
                          </a:solidFill>
                          <a:latin typeface="Calibri"/>
                        </a:rPr>
                        <a:t>67</a:t>
                      </a:r>
                    </a:p>
                  </a:txBody>
                  <a:tcPr marL="9525" marR="9525" marT="9525" marB="0" anchor="b"/>
                </a:tc>
                <a:tc>
                  <a:txBody>
                    <a:bodyPr/>
                    <a:lstStyle/>
                    <a:p>
                      <a:pPr algn="r" fontAlgn="b"/>
                      <a:r>
                        <a:rPr lang="ru-RU" sz="1100" b="0" i="0" u="none" strike="noStrike">
                          <a:solidFill>
                            <a:srgbClr val="000000"/>
                          </a:solidFill>
                          <a:latin typeface="Calibri"/>
                        </a:rPr>
                        <a:t>61</a:t>
                      </a:r>
                    </a:p>
                  </a:txBody>
                  <a:tcPr marL="9525" marR="9525" marT="9525" marB="0" anchor="b"/>
                </a:tc>
                <a:tc>
                  <a:txBody>
                    <a:bodyPr/>
                    <a:lstStyle/>
                    <a:p>
                      <a:pPr algn="r" fontAlgn="b"/>
                      <a:r>
                        <a:rPr lang="ru-RU" sz="1100" b="0" i="0" u="none" strike="noStrike">
                          <a:solidFill>
                            <a:srgbClr val="000000"/>
                          </a:solidFill>
                          <a:latin typeface="Calibri"/>
                        </a:rPr>
                        <a:t>52</a:t>
                      </a:r>
                    </a:p>
                  </a:txBody>
                  <a:tcPr marL="9525" marR="9525" marT="9525" marB="0" anchor="b"/>
                </a:tc>
                <a:tc>
                  <a:txBody>
                    <a:bodyPr/>
                    <a:lstStyle/>
                    <a:p>
                      <a:pPr algn="r" fontAlgn="b"/>
                      <a:r>
                        <a:rPr lang="ru-RU" sz="1100" b="0" i="0" u="none" strike="noStrike">
                          <a:solidFill>
                            <a:srgbClr val="000000"/>
                          </a:solidFill>
                          <a:latin typeface="Calibri"/>
                        </a:rPr>
                        <a:t>55</a:t>
                      </a:r>
                    </a:p>
                  </a:txBody>
                  <a:tcPr marL="9525" marR="9525" marT="9525" marB="0" anchor="b"/>
                </a:tc>
                <a:tc>
                  <a:txBody>
                    <a:bodyPr/>
                    <a:lstStyle/>
                    <a:p>
                      <a:pPr algn="r" fontAlgn="b"/>
                      <a:r>
                        <a:rPr lang="ru-RU" sz="1100" b="0" i="0" u="none" strike="noStrike">
                          <a:solidFill>
                            <a:srgbClr val="000000"/>
                          </a:solidFill>
                          <a:latin typeface="Calibri"/>
                        </a:rPr>
                        <a:t>52</a:t>
                      </a:r>
                    </a:p>
                  </a:txBody>
                  <a:tcPr marL="9525" marR="9525" marT="9525" marB="0" anchor="b"/>
                </a:tc>
                <a:tc>
                  <a:txBody>
                    <a:bodyPr/>
                    <a:lstStyle/>
                    <a:p>
                      <a:pPr algn="r" fontAlgn="b"/>
                      <a:r>
                        <a:rPr lang="ru-RU" sz="1100" b="0" i="0" u="none" strike="noStrike">
                          <a:solidFill>
                            <a:srgbClr val="000000"/>
                          </a:solidFill>
                          <a:latin typeface="Calibri"/>
                        </a:rPr>
                        <a:t>80</a:t>
                      </a:r>
                    </a:p>
                  </a:txBody>
                  <a:tcPr marL="9525" marR="9525" marT="9525" marB="0" anchor="b"/>
                </a:tc>
                <a:tc>
                  <a:txBody>
                    <a:bodyPr/>
                    <a:lstStyle/>
                    <a:p>
                      <a:pPr algn="r" fontAlgn="b"/>
                      <a:r>
                        <a:rPr lang="ru-RU" sz="1100" b="0" i="0" u="none" strike="noStrike">
                          <a:solidFill>
                            <a:srgbClr val="000000"/>
                          </a:solidFill>
                          <a:latin typeface="Calibri"/>
                        </a:rPr>
                        <a:t>82</a:t>
                      </a:r>
                    </a:p>
                  </a:txBody>
                  <a:tcPr marL="9525" marR="9525" marT="9525" marB="0" anchor="b"/>
                </a:tc>
                <a:tc>
                  <a:txBody>
                    <a:bodyPr/>
                    <a:lstStyle/>
                    <a:p>
                      <a:pPr algn="r" fontAlgn="b"/>
                      <a:r>
                        <a:rPr lang="ru-RU" sz="1100" b="0" i="0" u="none" strike="noStrike">
                          <a:solidFill>
                            <a:srgbClr val="000000"/>
                          </a:solidFill>
                          <a:latin typeface="Calibri"/>
                        </a:rPr>
                        <a:t>52</a:t>
                      </a:r>
                    </a:p>
                  </a:txBody>
                  <a:tcPr marL="9525" marR="9525" marT="9525" marB="0" anchor="b"/>
                </a:tc>
                <a:tc>
                  <a:txBody>
                    <a:bodyPr/>
                    <a:lstStyle/>
                    <a:p>
                      <a:pPr algn="r" fontAlgn="b"/>
                      <a:r>
                        <a:rPr lang="ru-RU" sz="1100" b="0" i="0" u="none" strike="noStrike">
                          <a:solidFill>
                            <a:srgbClr val="000000"/>
                          </a:solidFill>
                          <a:latin typeface="Calibri"/>
                        </a:rPr>
                        <a:t>74</a:t>
                      </a:r>
                    </a:p>
                  </a:txBody>
                  <a:tcPr marL="9525" marR="9525" marT="9525" marB="0" anchor="b"/>
                </a:tc>
                <a:tc>
                  <a:txBody>
                    <a:bodyPr/>
                    <a:lstStyle/>
                    <a:p>
                      <a:pPr algn="r" fontAlgn="b"/>
                      <a:r>
                        <a:rPr lang="ru-RU" sz="1100" b="0" i="0" u="none" strike="noStrike">
                          <a:solidFill>
                            <a:srgbClr val="000000"/>
                          </a:solidFill>
                          <a:latin typeface="Calibri"/>
                        </a:rPr>
                        <a:t>31</a:t>
                      </a:r>
                    </a:p>
                  </a:txBody>
                  <a:tcPr marL="9525" marR="9525" marT="9525" marB="0" anchor="b"/>
                </a:tc>
                <a:tc>
                  <a:txBody>
                    <a:bodyPr/>
                    <a:lstStyle/>
                    <a:p>
                      <a:pPr algn="r" fontAlgn="b"/>
                      <a:r>
                        <a:rPr lang="ru-RU" sz="1100" b="0" i="0" u="none" strike="noStrike">
                          <a:solidFill>
                            <a:srgbClr val="000000"/>
                          </a:solidFill>
                          <a:latin typeface="Calibri"/>
                        </a:rPr>
                        <a:t>41</a:t>
                      </a: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r>
              <a:tr h="571504">
                <a:tc gridSpan="2">
                  <a:txBody>
                    <a:bodyPr/>
                    <a:lstStyle/>
                    <a:p>
                      <a:pPr algn="l" fontAlgn="b"/>
                      <a:r>
                        <a:rPr lang="ru-RU" sz="1100" b="0" i="0" u="none" strike="noStrike">
                          <a:solidFill>
                            <a:srgbClr val="000000"/>
                          </a:solidFill>
                          <a:latin typeface="Calibri"/>
                        </a:rPr>
                        <a:t>математика 2006</a:t>
                      </a:r>
                    </a:p>
                  </a:txBody>
                  <a:tcPr marL="9525" marR="9525" marT="9525" marB="0" anchor="b"/>
                </a:tc>
                <a:tc hMerge="1">
                  <a:txBody>
                    <a:bodyPr/>
                    <a:lstStyle/>
                    <a:p>
                      <a:endParaRPr lang="ru-RU"/>
                    </a:p>
                  </a:txBody>
                  <a:tcPr/>
                </a:tc>
                <a:tc>
                  <a:txBody>
                    <a:bodyPr/>
                    <a:lstStyle/>
                    <a:p>
                      <a:pPr algn="r" fontAlgn="b"/>
                      <a:r>
                        <a:rPr lang="ru-RU" sz="1100" b="0" i="0" u="none" strike="noStrike">
                          <a:solidFill>
                            <a:srgbClr val="000000"/>
                          </a:solidFill>
                          <a:latin typeface="Calibri"/>
                        </a:rPr>
                        <a:t>60</a:t>
                      </a:r>
                    </a:p>
                  </a:txBody>
                  <a:tcPr marL="9525" marR="9525" marT="9525" marB="0" anchor="b"/>
                </a:tc>
                <a:tc>
                  <a:txBody>
                    <a:bodyPr/>
                    <a:lstStyle/>
                    <a:p>
                      <a:pPr algn="r" fontAlgn="b"/>
                      <a:r>
                        <a:rPr lang="ru-RU" sz="1100" b="0" i="0" u="none" strike="noStrike">
                          <a:solidFill>
                            <a:srgbClr val="000000"/>
                          </a:solidFill>
                          <a:latin typeface="Calibri"/>
                        </a:rPr>
                        <a:t>60</a:t>
                      </a:r>
                    </a:p>
                  </a:txBody>
                  <a:tcPr marL="9525" marR="9525" marT="9525" marB="0" anchor="b"/>
                </a:tc>
                <a:tc>
                  <a:txBody>
                    <a:bodyPr/>
                    <a:lstStyle/>
                    <a:p>
                      <a:pPr algn="r" fontAlgn="b"/>
                      <a:r>
                        <a:rPr lang="ru-RU" sz="1100" b="0" i="0" u="none" strike="noStrike">
                          <a:solidFill>
                            <a:srgbClr val="000000"/>
                          </a:solidFill>
                          <a:latin typeface="Calibri"/>
                        </a:rPr>
                        <a:t>66</a:t>
                      </a:r>
                    </a:p>
                  </a:txBody>
                  <a:tcPr marL="9525" marR="9525" marT="9525" marB="0" anchor="b"/>
                </a:tc>
                <a:tc>
                  <a:txBody>
                    <a:bodyPr/>
                    <a:lstStyle/>
                    <a:p>
                      <a:pPr algn="r" fontAlgn="b"/>
                      <a:r>
                        <a:rPr lang="ru-RU" sz="1100" b="0" i="0" u="none" strike="noStrike">
                          <a:solidFill>
                            <a:srgbClr val="000000"/>
                          </a:solidFill>
                          <a:latin typeface="Calibri"/>
                        </a:rPr>
                        <a:t>47</a:t>
                      </a:r>
                    </a:p>
                  </a:txBody>
                  <a:tcPr marL="9525" marR="9525" marT="9525" marB="0" anchor="b"/>
                </a:tc>
                <a:tc>
                  <a:txBody>
                    <a:bodyPr/>
                    <a:lstStyle/>
                    <a:p>
                      <a:pPr algn="r" fontAlgn="b"/>
                      <a:r>
                        <a:rPr lang="ru-RU" sz="1100" b="0" i="0" u="none" strike="noStrike" dirty="0">
                          <a:solidFill>
                            <a:srgbClr val="000000"/>
                          </a:solidFill>
                          <a:latin typeface="Calibri"/>
                        </a:rPr>
                        <a:t>76</a:t>
                      </a:r>
                    </a:p>
                  </a:txBody>
                  <a:tcPr marL="9525" marR="9525" marT="9525" marB="0" anchor="b"/>
                </a:tc>
                <a:tc>
                  <a:txBody>
                    <a:bodyPr/>
                    <a:lstStyle/>
                    <a:p>
                      <a:pPr algn="r" fontAlgn="b"/>
                      <a:r>
                        <a:rPr lang="ru-RU" sz="1100" b="0" i="0" u="none" strike="noStrike">
                          <a:solidFill>
                            <a:srgbClr val="000000"/>
                          </a:solidFill>
                          <a:latin typeface="Calibri"/>
                        </a:rPr>
                        <a:t>72</a:t>
                      </a:r>
                    </a:p>
                  </a:txBody>
                  <a:tcPr marL="9525" marR="9525" marT="9525" marB="0" anchor="b"/>
                </a:tc>
                <a:tc>
                  <a:txBody>
                    <a:bodyPr/>
                    <a:lstStyle/>
                    <a:p>
                      <a:pPr algn="r" fontAlgn="b"/>
                      <a:r>
                        <a:rPr lang="ru-RU" sz="1100" b="0" i="0" u="none" strike="noStrike">
                          <a:solidFill>
                            <a:srgbClr val="000000"/>
                          </a:solidFill>
                          <a:latin typeface="Calibri"/>
                        </a:rPr>
                        <a:t>56</a:t>
                      </a:r>
                    </a:p>
                  </a:txBody>
                  <a:tcPr marL="9525" marR="9525" marT="9525" marB="0" anchor="b"/>
                </a:tc>
                <a:tc>
                  <a:txBody>
                    <a:bodyPr/>
                    <a:lstStyle/>
                    <a:p>
                      <a:pPr algn="r" fontAlgn="b"/>
                      <a:r>
                        <a:rPr lang="ru-RU" sz="1100" b="0" i="0" u="none" strike="noStrike">
                          <a:solidFill>
                            <a:srgbClr val="000000"/>
                          </a:solidFill>
                          <a:latin typeface="Calibri"/>
                        </a:rPr>
                        <a:t>52</a:t>
                      </a:r>
                    </a:p>
                  </a:txBody>
                  <a:tcPr marL="9525" marR="9525" marT="9525" marB="0" anchor="b"/>
                </a:tc>
                <a:tc>
                  <a:txBody>
                    <a:bodyPr/>
                    <a:lstStyle/>
                    <a:p>
                      <a:pPr algn="r" fontAlgn="b"/>
                      <a:r>
                        <a:rPr lang="ru-RU" sz="1100" b="0" i="0" u="none" strike="noStrike">
                          <a:solidFill>
                            <a:srgbClr val="000000"/>
                          </a:solidFill>
                          <a:latin typeface="Calibri"/>
                        </a:rPr>
                        <a:t>70</a:t>
                      </a:r>
                    </a:p>
                  </a:txBody>
                  <a:tcPr marL="9525" marR="9525" marT="9525" marB="0" anchor="b"/>
                </a:tc>
                <a:tc>
                  <a:txBody>
                    <a:bodyPr/>
                    <a:lstStyle/>
                    <a:p>
                      <a:pPr algn="r" fontAlgn="b"/>
                      <a:r>
                        <a:rPr lang="ru-RU" sz="1100" b="0" i="0" u="none" strike="noStrike">
                          <a:solidFill>
                            <a:srgbClr val="000000"/>
                          </a:solidFill>
                          <a:latin typeface="Calibri"/>
                        </a:rPr>
                        <a:t>68</a:t>
                      </a:r>
                    </a:p>
                  </a:txBody>
                  <a:tcPr marL="9525" marR="9525" marT="9525" marB="0" anchor="b"/>
                </a:tc>
                <a:tc>
                  <a:txBody>
                    <a:bodyPr/>
                    <a:lstStyle/>
                    <a:p>
                      <a:pPr algn="r" fontAlgn="b"/>
                      <a:r>
                        <a:rPr lang="ru-RU" sz="1100" b="0" i="0" u="none" strike="noStrike">
                          <a:solidFill>
                            <a:srgbClr val="000000"/>
                          </a:solidFill>
                          <a:latin typeface="Calibri"/>
                        </a:rPr>
                        <a:t>66</a:t>
                      </a:r>
                    </a:p>
                  </a:txBody>
                  <a:tcPr marL="9525" marR="9525" marT="9525" marB="0" anchor="b"/>
                </a:tc>
                <a:tc>
                  <a:txBody>
                    <a:bodyPr/>
                    <a:lstStyle/>
                    <a:p>
                      <a:pPr algn="r" fontAlgn="b"/>
                      <a:r>
                        <a:rPr lang="ru-RU" sz="1100" b="0" i="0" u="none" strike="noStrike">
                          <a:solidFill>
                            <a:srgbClr val="000000"/>
                          </a:solidFill>
                          <a:latin typeface="Calibri"/>
                        </a:rPr>
                        <a:t>72</a:t>
                      </a:r>
                    </a:p>
                  </a:txBody>
                  <a:tcPr marL="9525" marR="9525" marT="9525" marB="0" anchor="b"/>
                </a:tc>
                <a:tc>
                  <a:txBody>
                    <a:bodyPr/>
                    <a:lstStyle/>
                    <a:p>
                      <a:pPr algn="r" fontAlgn="b"/>
                      <a:r>
                        <a:rPr lang="ru-RU" sz="1100" b="0" i="0" u="none" strike="noStrike">
                          <a:solidFill>
                            <a:srgbClr val="000000"/>
                          </a:solidFill>
                          <a:latin typeface="Calibri"/>
                        </a:rPr>
                        <a:t>70</a:t>
                      </a:r>
                    </a:p>
                  </a:txBody>
                  <a:tcPr marL="9525" marR="9525" marT="9525" marB="0" anchor="b"/>
                </a:tc>
                <a:tc>
                  <a:txBody>
                    <a:bodyPr/>
                    <a:lstStyle/>
                    <a:p>
                      <a:pPr algn="r" fontAlgn="b"/>
                      <a:r>
                        <a:rPr lang="ru-RU" sz="1100" b="0" i="0" u="none" strike="noStrike">
                          <a:solidFill>
                            <a:srgbClr val="000000"/>
                          </a:solidFill>
                          <a:latin typeface="Calibri"/>
                        </a:rPr>
                        <a:t>68</a:t>
                      </a:r>
                    </a:p>
                  </a:txBody>
                  <a:tcPr marL="9525" marR="9525" marT="9525" marB="0" anchor="b"/>
                </a:tc>
                <a:tc>
                  <a:txBody>
                    <a:bodyPr/>
                    <a:lstStyle/>
                    <a:p>
                      <a:pPr algn="r" fontAlgn="b"/>
                      <a:r>
                        <a:rPr lang="ru-RU" sz="1100" b="0" i="0" u="none" strike="noStrike">
                          <a:solidFill>
                            <a:srgbClr val="000000"/>
                          </a:solidFill>
                          <a:latin typeface="Calibri"/>
                        </a:rPr>
                        <a:t>66</a:t>
                      </a:r>
                    </a:p>
                  </a:txBody>
                  <a:tcPr marL="9525" marR="9525" marT="9525" marB="0" anchor="b"/>
                </a:tc>
                <a:tc>
                  <a:txBody>
                    <a:bodyPr/>
                    <a:lstStyle/>
                    <a:p>
                      <a:pPr algn="r" fontAlgn="b"/>
                      <a:r>
                        <a:rPr lang="ru-RU" sz="1100" b="0" i="0" u="none" strike="noStrike">
                          <a:solidFill>
                            <a:srgbClr val="000000"/>
                          </a:solidFill>
                          <a:latin typeface="Calibri"/>
                        </a:rPr>
                        <a:t>68</a:t>
                      </a:r>
                    </a:p>
                  </a:txBody>
                  <a:tcPr marL="9525" marR="9525" marT="9525" marB="0" anchor="b"/>
                </a:tc>
                <a:tc>
                  <a:txBody>
                    <a:bodyPr/>
                    <a:lstStyle/>
                    <a:p>
                      <a:pPr algn="r" fontAlgn="b"/>
                      <a:r>
                        <a:rPr lang="ru-RU" sz="1100" b="0" i="0" u="none" strike="noStrike">
                          <a:solidFill>
                            <a:srgbClr val="000000"/>
                          </a:solidFill>
                          <a:latin typeface="Calibri"/>
                        </a:rPr>
                        <a:t>47</a:t>
                      </a:r>
                    </a:p>
                  </a:txBody>
                  <a:tcPr marL="9525" marR="9525" marT="9525" marB="0" anchor="b"/>
                </a:tc>
                <a:tc>
                  <a:txBody>
                    <a:bodyPr/>
                    <a:lstStyle/>
                    <a:p>
                      <a:pPr algn="r" fontAlgn="b"/>
                      <a:r>
                        <a:rPr lang="ru-RU" sz="1100" b="0" i="0" u="none" strike="noStrike">
                          <a:solidFill>
                            <a:srgbClr val="000000"/>
                          </a:solidFill>
                          <a:latin typeface="Calibri"/>
                        </a:rPr>
                        <a:t>66</a:t>
                      </a:r>
                    </a:p>
                  </a:txBody>
                  <a:tcPr marL="9525" marR="9525" marT="9525" marB="0" anchor="b"/>
                </a:tc>
                <a:tc>
                  <a:txBody>
                    <a:bodyPr/>
                    <a:lstStyle/>
                    <a:p>
                      <a:pPr algn="r" fontAlgn="b"/>
                      <a:r>
                        <a:rPr lang="ru-RU" sz="1100" b="0" i="0" u="none" strike="noStrike">
                          <a:solidFill>
                            <a:srgbClr val="000000"/>
                          </a:solidFill>
                          <a:latin typeface="Calibri"/>
                        </a:rPr>
                        <a:t>68</a:t>
                      </a:r>
                    </a:p>
                  </a:txBody>
                  <a:tcPr marL="9525" marR="9525" marT="9525" marB="0" anchor="b"/>
                </a:tc>
                <a:tc>
                  <a:txBody>
                    <a:bodyPr/>
                    <a:lstStyle/>
                    <a:p>
                      <a:pPr algn="r" fontAlgn="b"/>
                      <a:r>
                        <a:rPr lang="ru-RU" sz="1100" b="0" i="0" u="none" strike="noStrike">
                          <a:solidFill>
                            <a:srgbClr val="000000"/>
                          </a:solidFill>
                          <a:latin typeface="Calibri"/>
                        </a:rPr>
                        <a:t>74</a:t>
                      </a:r>
                    </a:p>
                  </a:txBody>
                  <a:tcPr marL="9525" marR="9525" marT="9525" marB="0" anchor="b"/>
                </a:tc>
              </a:tr>
              <a:tr h="571504">
                <a:tc gridSpan="2">
                  <a:txBody>
                    <a:bodyPr/>
                    <a:lstStyle/>
                    <a:p>
                      <a:pPr algn="l" fontAlgn="b"/>
                      <a:r>
                        <a:rPr lang="ru-RU" sz="1100" b="0" i="0" u="none" strike="noStrike">
                          <a:solidFill>
                            <a:srgbClr val="000000"/>
                          </a:solidFill>
                          <a:latin typeface="Calibri"/>
                        </a:rPr>
                        <a:t>математика 2005</a:t>
                      </a:r>
                    </a:p>
                  </a:txBody>
                  <a:tcPr marL="9525" marR="9525" marT="9525" marB="0" anchor="b"/>
                </a:tc>
                <a:tc hMerge="1">
                  <a:txBody>
                    <a:bodyPr/>
                    <a:lstStyle/>
                    <a:p>
                      <a:endParaRPr lang="ru-RU"/>
                    </a:p>
                  </a:txBody>
                  <a:tcPr/>
                </a:tc>
                <a:tc>
                  <a:txBody>
                    <a:bodyPr/>
                    <a:lstStyle/>
                    <a:p>
                      <a:pPr algn="r" fontAlgn="b"/>
                      <a:r>
                        <a:rPr lang="ru-RU" sz="1100" b="0" i="0" u="none" strike="noStrike">
                          <a:solidFill>
                            <a:srgbClr val="000000"/>
                          </a:solidFill>
                          <a:latin typeface="Calibri"/>
                        </a:rPr>
                        <a:t>59</a:t>
                      </a:r>
                    </a:p>
                  </a:txBody>
                  <a:tcPr marL="9525" marR="9525" marT="9525" marB="0" anchor="b"/>
                </a:tc>
                <a:tc>
                  <a:txBody>
                    <a:bodyPr/>
                    <a:lstStyle/>
                    <a:p>
                      <a:pPr algn="r" fontAlgn="b"/>
                      <a:r>
                        <a:rPr lang="ru-RU" sz="1100" b="0" i="0" u="none" strike="noStrike">
                          <a:solidFill>
                            <a:srgbClr val="000000"/>
                          </a:solidFill>
                          <a:latin typeface="Calibri"/>
                        </a:rPr>
                        <a:t>85</a:t>
                      </a:r>
                    </a:p>
                  </a:txBody>
                  <a:tcPr marL="9525" marR="9525" marT="9525" marB="0" anchor="b"/>
                </a:tc>
                <a:tc>
                  <a:txBody>
                    <a:bodyPr/>
                    <a:lstStyle/>
                    <a:p>
                      <a:pPr algn="r" fontAlgn="b"/>
                      <a:r>
                        <a:rPr lang="ru-RU" sz="1100" b="0" i="0" u="none" strike="noStrike">
                          <a:solidFill>
                            <a:srgbClr val="000000"/>
                          </a:solidFill>
                          <a:latin typeface="Calibri"/>
                        </a:rPr>
                        <a:t>64</a:t>
                      </a:r>
                    </a:p>
                  </a:txBody>
                  <a:tcPr marL="9525" marR="9525" marT="9525" marB="0" anchor="b"/>
                </a:tc>
                <a:tc>
                  <a:txBody>
                    <a:bodyPr/>
                    <a:lstStyle/>
                    <a:p>
                      <a:pPr algn="r" fontAlgn="b"/>
                      <a:r>
                        <a:rPr lang="ru-RU" sz="1100" b="0" i="0" u="none" strike="noStrike">
                          <a:solidFill>
                            <a:srgbClr val="000000"/>
                          </a:solidFill>
                          <a:latin typeface="Calibri"/>
                        </a:rPr>
                        <a:t>56</a:t>
                      </a:r>
                    </a:p>
                  </a:txBody>
                  <a:tcPr marL="9525" marR="9525" marT="9525" marB="0" anchor="b"/>
                </a:tc>
                <a:tc>
                  <a:txBody>
                    <a:bodyPr/>
                    <a:lstStyle/>
                    <a:p>
                      <a:pPr algn="r" fontAlgn="b"/>
                      <a:r>
                        <a:rPr lang="ru-RU" sz="1100" b="0" i="0" u="none" strike="noStrike">
                          <a:solidFill>
                            <a:srgbClr val="000000"/>
                          </a:solidFill>
                          <a:latin typeface="Calibri"/>
                        </a:rPr>
                        <a:t>72</a:t>
                      </a:r>
                    </a:p>
                  </a:txBody>
                  <a:tcPr marL="9525" marR="9525" marT="9525" marB="0" anchor="b"/>
                </a:tc>
                <a:tc>
                  <a:txBody>
                    <a:bodyPr/>
                    <a:lstStyle/>
                    <a:p>
                      <a:pPr algn="r" fontAlgn="b"/>
                      <a:r>
                        <a:rPr lang="ru-RU" sz="1100" b="0" i="0" u="none" strike="noStrike">
                          <a:solidFill>
                            <a:srgbClr val="000000"/>
                          </a:solidFill>
                          <a:latin typeface="Calibri"/>
                        </a:rPr>
                        <a:t>68</a:t>
                      </a:r>
                    </a:p>
                  </a:txBody>
                  <a:tcPr marL="9525" marR="9525" marT="9525" marB="0" anchor="b"/>
                </a:tc>
                <a:tc>
                  <a:txBody>
                    <a:bodyPr/>
                    <a:lstStyle/>
                    <a:p>
                      <a:pPr algn="r" fontAlgn="b"/>
                      <a:r>
                        <a:rPr lang="ru-RU" sz="1100" b="0" i="0" u="none" strike="noStrike">
                          <a:solidFill>
                            <a:srgbClr val="000000"/>
                          </a:solidFill>
                          <a:latin typeface="Calibri"/>
                        </a:rPr>
                        <a:t>54</a:t>
                      </a:r>
                    </a:p>
                  </a:txBody>
                  <a:tcPr marL="9525" marR="9525" marT="9525" marB="0" anchor="b"/>
                </a:tc>
                <a:tc>
                  <a:txBody>
                    <a:bodyPr/>
                    <a:lstStyle/>
                    <a:p>
                      <a:pPr algn="r" fontAlgn="b"/>
                      <a:r>
                        <a:rPr lang="ru-RU" sz="1100" b="0" i="0" u="none" strike="noStrike">
                          <a:solidFill>
                            <a:srgbClr val="000000"/>
                          </a:solidFill>
                          <a:latin typeface="Calibri"/>
                        </a:rPr>
                        <a:t>61</a:t>
                      </a:r>
                    </a:p>
                  </a:txBody>
                  <a:tcPr marL="9525" marR="9525" marT="9525" marB="0" anchor="b"/>
                </a:tc>
                <a:tc>
                  <a:txBody>
                    <a:bodyPr/>
                    <a:lstStyle/>
                    <a:p>
                      <a:pPr algn="r" fontAlgn="b"/>
                      <a:r>
                        <a:rPr lang="ru-RU" sz="1100" b="0" i="0" u="none" strike="noStrike">
                          <a:solidFill>
                            <a:srgbClr val="000000"/>
                          </a:solidFill>
                          <a:latin typeface="Calibri"/>
                        </a:rPr>
                        <a:t>61</a:t>
                      </a:r>
                    </a:p>
                  </a:txBody>
                  <a:tcPr marL="9525" marR="9525" marT="9525" marB="0" anchor="b"/>
                </a:tc>
                <a:tc>
                  <a:txBody>
                    <a:bodyPr/>
                    <a:lstStyle/>
                    <a:p>
                      <a:pPr algn="r" fontAlgn="b"/>
                      <a:r>
                        <a:rPr lang="ru-RU" sz="1100" b="0" i="0" u="none" strike="noStrike">
                          <a:solidFill>
                            <a:srgbClr val="000000"/>
                          </a:solidFill>
                          <a:latin typeface="Calibri"/>
                        </a:rPr>
                        <a:t>56</a:t>
                      </a:r>
                    </a:p>
                  </a:txBody>
                  <a:tcPr marL="9525" marR="9525" marT="9525" marB="0" anchor="b"/>
                </a:tc>
                <a:tc>
                  <a:txBody>
                    <a:bodyPr/>
                    <a:lstStyle/>
                    <a:p>
                      <a:pPr algn="r" fontAlgn="b"/>
                      <a:r>
                        <a:rPr lang="ru-RU" sz="1100" b="0" i="0" u="none" strike="noStrike">
                          <a:solidFill>
                            <a:srgbClr val="000000"/>
                          </a:solidFill>
                          <a:latin typeface="Calibri"/>
                        </a:rPr>
                        <a:t>49</a:t>
                      </a:r>
                    </a:p>
                  </a:txBody>
                  <a:tcPr marL="9525" marR="9525" marT="9525" marB="0" anchor="b"/>
                </a:tc>
                <a:tc>
                  <a:txBody>
                    <a:bodyPr/>
                    <a:lstStyle/>
                    <a:p>
                      <a:pPr algn="r" fontAlgn="b"/>
                      <a:r>
                        <a:rPr lang="ru-RU" sz="1100" b="0" i="0" u="none" strike="noStrike">
                          <a:solidFill>
                            <a:srgbClr val="000000"/>
                          </a:solidFill>
                          <a:latin typeface="Calibri"/>
                        </a:rPr>
                        <a:t>61</a:t>
                      </a:r>
                    </a:p>
                  </a:txBody>
                  <a:tcPr marL="9525" marR="9525" marT="9525" marB="0" anchor="b"/>
                </a:tc>
                <a:tc>
                  <a:txBody>
                    <a:bodyPr/>
                    <a:lstStyle/>
                    <a:p>
                      <a:pPr algn="r" fontAlgn="b"/>
                      <a:r>
                        <a:rPr lang="ru-RU" sz="1100" b="0" i="0" u="none" strike="noStrike">
                          <a:solidFill>
                            <a:srgbClr val="000000"/>
                          </a:solidFill>
                          <a:latin typeface="Calibri"/>
                        </a:rPr>
                        <a:t>56</a:t>
                      </a:r>
                    </a:p>
                  </a:txBody>
                  <a:tcPr marL="9525" marR="9525" marT="9525" marB="0" anchor="b"/>
                </a:tc>
                <a:tc>
                  <a:txBody>
                    <a:bodyPr/>
                    <a:lstStyle/>
                    <a:p>
                      <a:pPr algn="r" fontAlgn="b"/>
                      <a:r>
                        <a:rPr lang="ru-RU" sz="1100" b="0" i="0" u="none" strike="noStrike">
                          <a:solidFill>
                            <a:srgbClr val="000000"/>
                          </a:solidFill>
                          <a:latin typeface="Calibri"/>
                        </a:rPr>
                        <a:t>64</a:t>
                      </a: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r>
              <a:tr h="571504">
                <a:tc gridSpan="2">
                  <a:txBody>
                    <a:bodyPr/>
                    <a:lstStyle/>
                    <a:p>
                      <a:pPr algn="l" fontAlgn="b"/>
                      <a:r>
                        <a:rPr lang="ru-RU" sz="1100" b="0" i="0" u="none" strike="noStrike">
                          <a:solidFill>
                            <a:srgbClr val="000000"/>
                          </a:solidFill>
                          <a:latin typeface="Calibri"/>
                        </a:rPr>
                        <a:t>математика 2004</a:t>
                      </a:r>
                    </a:p>
                  </a:txBody>
                  <a:tcPr marL="9525" marR="9525" marT="9525" marB="0" anchor="b"/>
                </a:tc>
                <a:tc hMerge="1">
                  <a:txBody>
                    <a:bodyPr/>
                    <a:lstStyle/>
                    <a:p>
                      <a:endParaRPr lang="ru-RU"/>
                    </a:p>
                  </a:txBody>
                  <a:tcPr/>
                </a:tc>
                <a:tc>
                  <a:txBody>
                    <a:bodyPr/>
                    <a:lstStyle/>
                    <a:p>
                      <a:pPr algn="r" fontAlgn="b"/>
                      <a:r>
                        <a:rPr lang="ru-RU" sz="1100" b="0" i="0" u="none" strike="noStrike">
                          <a:solidFill>
                            <a:srgbClr val="000000"/>
                          </a:solidFill>
                          <a:latin typeface="Calibri"/>
                        </a:rPr>
                        <a:t>60</a:t>
                      </a:r>
                    </a:p>
                  </a:txBody>
                  <a:tcPr marL="9525" marR="9525" marT="9525" marB="0" anchor="b"/>
                </a:tc>
                <a:tc>
                  <a:txBody>
                    <a:bodyPr/>
                    <a:lstStyle/>
                    <a:p>
                      <a:pPr algn="r" fontAlgn="b"/>
                      <a:r>
                        <a:rPr lang="ru-RU" sz="1100" b="0" i="0" u="none" strike="noStrike">
                          <a:solidFill>
                            <a:srgbClr val="000000"/>
                          </a:solidFill>
                          <a:latin typeface="Calibri"/>
                        </a:rPr>
                        <a:t>76</a:t>
                      </a:r>
                    </a:p>
                  </a:txBody>
                  <a:tcPr marL="9525" marR="9525" marT="9525" marB="0" anchor="b"/>
                </a:tc>
                <a:tc>
                  <a:txBody>
                    <a:bodyPr/>
                    <a:lstStyle/>
                    <a:p>
                      <a:pPr algn="r" fontAlgn="b"/>
                      <a:r>
                        <a:rPr lang="ru-RU" sz="1100" b="0" i="0" u="none" strike="noStrike">
                          <a:solidFill>
                            <a:srgbClr val="000000"/>
                          </a:solidFill>
                          <a:latin typeface="Calibri"/>
                        </a:rPr>
                        <a:t>71</a:t>
                      </a:r>
                    </a:p>
                  </a:txBody>
                  <a:tcPr marL="9525" marR="9525" marT="9525" marB="0" anchor="b"/>
                </a:tc>
                <a:tc>
                  <a:txBody>
                    <a:bodyPr/>
                    <a:lstStyle/>
                    <a:p>
                      <a:pPr algn="r" fontAlgn="b"/>
                      <a:r>
                        <a:rPr lang="ru-RU" sz="1100" b="0" i="0" u="none" strike="noStrike">
                          <a:solidFill>
                            <a:srgbClr val="000000"/>
                          </a:solidFill>
                          <a:latin typeface="Calibri"/>
                        </a:rPr>
                        <a:t>67</a:t>
                      </a:r>
                    </a:p>
                  </a:txBody>
                  <a:tcPr marL="9525" marR="9525" marT="9525" marB="0" anchor="b"/>
                </a:tc>
                <a:tc>
                  <a:txBody>
                    <a:bodyPr/>
                    <a:lstStyle/>
                    <a:p>
                      <a:pPr algn="r" fontAlgn="b"/>
                      <a:r>
                        <a:rPr lang="ru-RU" sz="1100" b="0" i="0" u="none" strike="noStrike">
                          <a:solidFill>
                            <a:srgbClr val="000000"/>
                          </a:solidFill>
                          <a:latin typeface="Calibri"/>
                        </a:rPr>
                        <a:t>80</a:t>
                      </a:r>
                    </a:p>
                  </a:txBody>
                  <a:tcPr marL="9525" marR="9525" marT="9525" marB="0" anchor="b"/>
                </a:tc>
                <a:tc>
                  <a:txBody>
                    <a:bodyPr/>
                    <a:lstStyle/>
                    <a:p>
                      <a:pPr algn="r" fontAlgn="b"/>
                      <a:r>
                        <a:rPr lang="ru-RU" sz="1100" b="0" i="0" u="none" strike="noStrike" dirty="0">
                          <a:solidFill>
                            <a:srgbClr val="000000"/>
                          </a:solidFill>
                          <a:latin typeface="Calibri"/>
                        </a:rPr>
                        <a:t>65</a:t>
                      </a:r>
                    </a:p>
                  </a:txBody>
                  <a:tcPr marL="9525" marR="9525" marT="9525" marB="0" anchor="b"/>
                </a:tc>
                <a:tc>
                  <a:txBody>
                    <a:bodyPr/>
                    <a:lstStyle/>
                    <a:p>
                      <a:pPr algn="r" fontAlgn="b"/>
                      <a:r>
                        <a:rPr lang="ru-RU" sz="1100" b="0" i="0" u="none" strike="noStrike">
                          <a:solidFill>
                            <a:srgbClr val="000000"/>
                          </a:solidFill>
                          <a:latin typeface="Calibri"/>
                        </a:rPr>
                        <a:t>63</a:t>
                      </a:r>
                    </a:p>
                  </a:txBody>
                  <a:tcPr marL="9525" marR="9525" marT="9525" marB="0" anchor="b"/>
                </a:tc>
                <a:tc>
                  <a:txBody>
                    <a:bodyPr/>
                    <a:lstStyle/>
                    <a:p>
                      <a:pPr algn="r" fontAlgn="b"/>
                      <a:r>
                        <a:rPr lang="ru-RU" sz="1100" b="0" i="0" u="none" strike="noStrike">
                          <a:solidFill>
                            <a:srgbClr val="000000"/>
                          </a:solidFill>
                          <a:latin typeface="Calibri"/>
                        </a:rPr>
                        <a:t>60</a:t>
                      </a:r>
                    </a:p>
                  </a:txBody>
                  <a:tcPr marL="9525" marR="9525" marT="9525" marB="0" anchor="b"/>
                </a:tc>
                <a:tc>
                  <a:txBody>
                    <a:bodyPr/>
                    <a:lstStyle/>
                    <a:p>
                      <a:pPr algn="r" fontAlgn="b"/>
                      <a:r>
                        <a:rPr lang="ru-RU" sz="1100" b="0" i="0" u="none" strike="noStrike">
                          <a:solidFill>
                            <a:srgbClr val="000000"/>
                          </a:solidFill>
                          <a:latin typeface="Calibri"/>
                        </a:rPr>
                        <a:t>65</a:t>
                      </a:r>
                    </a:p>
                  </a:txBody>
                  <a:tcPr marL="9525" marR="9525" marT="9525" marB="0" anchor="b"/>
                </a:tc>
                <a:tc>
                  <a:txBody>
                    <a:bodyPr/>
                    <a:lstStyle/>
                    <a:p>
                      <a:pPr algn="r" fontAlgn="b"/>
                      <a:r>
                        <a:rPr lang="ru-RU" sz="1100" b="0" i="0" u="none" strike="noStrike">
                          <a:solidFill>
                            <a:srgbClr val="000000"/>
                          </a:solidFill>
                          <a:latin typeface="Calibri"/>
                        </a:rPr>
                        <a:t>78</a:t>
                      </a:r>
                    </a:p>
                  </a:txBody>
                  <a:tcPr marL="9525" marR="9525" marT="9525" marB="0" anchor="b"/>
                </a:tc>
                <a:tc>
                  <a:txBody>
                    <a:bodyPr/>
                    <a:lstStyle/>
                    <a:p>
                      <a:pPr algn="r" fontAlgn="b"/>
                      <a:r>
                        <a:rPr lang="ru-RU" sz="1100" b="0" i="0" u="none" strike="noStrike">
                          <a:solidFill>
                            <a:srgbClr val="000000"/>
                          </a:solidFill>
                          <a:latin typeface="Calibri"/>
                        </a:rPr>
                        <a:t>83</a:t>
                      </a:r>
                    </a:p>
                  </a:txBody>
                  <a:tcPr marL="9525" marR="9525" marT="9525" marB="0" anchor="b"/>
                </a:tc>
                <a:tc>
                  <a:txBody>
                    <a:bodyPr/>
                    <a:lstStyle/>
                    <a:p>
                      <a:pPr algn="r" fontAlgn="b"/>
                      <a:r>
                        <a:rPr lang="ru-RU" sz="1100" b="0" i="0" u="none" strike="noStrike">
                          <a:solidFill>
                            <a:srgbClr val="000000"/>
                          </a:solidFill>
                          <a:latin typeface="Calibri"/>
                        </a:rPr>
                        <a:t>72</a:t>
                      </a:r>
                    </a:p>
                  </a:txBody>
                  <a:tcPr marL="9525" marR="9525" marT="9525" marB="0" anchor="b"/>
                </a:tc>
                <a:tc>
                  <a:txBody>
                    <a:bodyPr/>
                    <a:lstStyle/>
                    <a:p>
                      <a:pPr algn="r" fontAlgn="b"/>
                      <a:r>
                        <a:rPr lang="ru-RU" sz="1100" b="0" i="0" u="none" strike="noStrike">
                          <a:solidFill>
                            <a:srgbClr val="000000"/>
                          </a:solidFill>
                          <a:latin typeface="Calibri"/>
                        </a:rPr>
                        <a:t>63</a:t>
                      </a:r>
                    </a:p>
                  </a:txBody>
                  <a:tcPr marL="9525" marR="9525" marT="9525" marB="0" anchor="b"/>
                </a:tc>
                <a:tc>
                  <a:txBody>
                    <a:bodyPr/>
                    <a:lstStyle/>
                    <a:p>
                      <a:pPr algn="r" fontAlgn="b"/>
                      <a:r>
                        <a:rPr lang="ru-RU" sz="1100" b="0" i="0" u="none" strike="noStrike">
                          <a:solidFill>
                            <a:srgbClr val="000000"/>
                          </a:solidFill>
                          <a:latin typeface="Calibri"/>
                        </a:rPr>
                        <a:t>72</a:t>
                      </a:r>
                    </a:p>
                  </a:txBody>
                  <a:tcPr marL="9525" marR="9525" marT="9525" marB="0" anchor="b"/>
                </a:tc>
                <a:tc>
                  <a:txBody>
                    <a:bodyPr/>
                    <a:lstStyle/>
                    <a:p>
                      <a:pPr algn="r" fontAlgn="b"/>
                      <a:r>
                        <a:rPr lang="ru-RU" sz="1100" b="0" i="0" u="none" strike="noStrike">
                          <a:solidFill>
                            <a:srgbClr val="000000"/>
                          </a:solidFill>
                          <a:latin typeface="Calibri"/>
                        </a:rPr>
                        <a:t>67</a:t>
                      </a: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r>
              <a:tr h="571504">
                <a:tc gridSpan="2">
                  <a:txBody>
                    <a:bodyPr/>
                    <a:lstStyle/>
                    <a:p>
                      <a:pPr algn="l" fontAlgn="b"/>
                      <a:r>
                        <a:rPr lang="ru-RU" sz="1100" b="0" i="0" u="none" strike="noStrike">
                          <a:solidFill>
                            <a:srgbClr val="000000"/>
                          </a:solidFill>
                          <a:latin typeface="Calibri"/>
                        </a:rPr>
                        <a:t>математика 2003</a:t>
                      </a:r>
                    </a:p>
                  </a:txBody>
                  <a:tcPr marL="9525" marR="9525" marT="9525" marB="0" anchor="b"/>
                </a:tc>
                <a:tc hMerge="1">
                  <a:txBody>
                    <a:bodyPr/>
                    <a:lstStyle/>
                    <a:p>
                      <a:endParaRPr lang="ru-RU"/>
                    </a:p>
                  </a:txBody>
                  <a:tcPr/>
                </a:tc>
                <a:tc>
                  <a:txBody>
                    <a:bodyPr/>
                    <a:lstStyle/>
                    <a:p>
                      <a:pPr algn="r" fontAlgn="b"/>
                      <a:r>
                        <a:rPr lang="ru-RU" sz="1100" b="0" i="0" u="none" strike="noStrike">
                          <a:solidFill>
                            <a:srgbClr val="000000"/>
                          </a:solidFill>
                          <a:latin typeface="Calibri"/>
                        </a:rPr>
                        <a:t>63</a:t>
                      </a:r>
                    </a:p>
                  </a:txBody>
                  <a:tcPr marL="9525" marR="9525" marT="9525" marB="0" anchor="b"/>
                </a:tc>
                <a:tc>
                  <a:txBody>
                    <a:bodyPr/>
                    <a:lstStyle/>
                    <a:p>
                      <a:pPr algn="r" fontAlgn="b"/>
                      <a:r>
                        <a:rPr lang="ru-RU" sz="1100" b="0" i="0" u="none" strike="noStrike">
                          <a:solidFill>
                            <a:srgbClr val="000000"/>
                          </a:solidFill>
                          <a:latin typeface="Calibri"/>
                        </a:rPr>
                        <a:t>81</a:t>
                      </a:r>
                    </a:p>
                  </a:txBody>
                  <a:tcPr marL="9525" marR="9525" marT="9525" marB="0" anchor="b"/>
                </a:tc>
                <a:tc>
                  <a:txBody>
                    <a:bodyPr/>
                    <a:lstStyle/>
                    <a:p>
                      <a:pPr algn="r" fontAlgn="b"/>
                      <a:r>
                        <a:rPr lang="ru-RU" sz="1100" b="0" i="0" u="none" strike="noStrike">
                          <a:solidFill>
                            <a:srgbClr val="000000"/>
                          </a:solidFill>
                          <a:latin typeface="Calibri"/>
                        </a:rPr>
                        <a:t>59</a:t>
                      </a:r>
                    </a:p>
                  </a:txBody>
                  <a:tcPr marL="9525" marR="9525" marT="9525" marB="0" anchor="b"/>
                </a:tc>
                <a:tc>
                  <a:txBody>
                    <a:bodyPr/>
                    <a:lstStyle/>
                    <a:p>
                      <a:pPr algn="r" fontAlgn="b"/>
                      <a:r>
                        <a:rPr lang="ru-RU" sz="1100" b="0" i="0" u="none" strike="noStrike">
                          <a:solidFill>
                            <a:srgbClr val="000000"/>
                          </a:solidFill>
                          <a:latin typeface="Calibri"/>
                        </a:rPr>
                        <a:t>65</a:t>
                      </a:r>
                    </a:p>
                  </a:txBody>
                  <a:tcPr marL="9525" marR="9525" marT="9525" marB="0" anchor="b"/>
                </a:tc>
                <a:tc>
                  <a:txBody>
                    <a:bodyPr/>
                    <a:lstStyle/>
                    <a:p>
                      <a:pPr algn="r" fontAlgn="b"/>
                      <a:r>
                        <a:rPr lang="ru-RU" sz="1100" b="0" i="0" u="none" strike="noStrike">
                          <a:solidFill>
                            <a:srgbClr val="000000"/>
                          </a:solidFill>
                          <a:latin typeface="Calibri"/>
                        </a:rPr>
                        <a:t>61</a:t>
                      </a:r>
                    </a:p>
                  </a:txBody>
                  <a:tcPr marL="9525" marR="9525" marT="9525" marB="0" anchor="b"/>
                </a:tc>
                <a:tc>
                  <a:txBody>
                    <a:bodyPr/>
                    <a:lstStyle/>
                    <a:p>
                      <a:pPr algn="r" fontAlgn="b"/>
                      <a:r>
                        <a:rPr lang="ru-RU" sz="1100" b="0" i="0" u="none" strike="noStrike">
                          <a:solidFill>
                            <a:srgbClr val="000000"/>
                          </a:solidFill>
                          <a:latin typeface="Calibri"/>
                        </a:rPr>
                        <a:t>75</a:t>
                      </a:r>
                    </a:p>
                  </a:txBody>
                  <a:tcPr marL="9525" marR="9525" marT="9525" marB="0" anchor="b"/>
                </a:tc>
                <a:tc>
                  <a:txBody>
                    <a:bodyPr/>
                    <a:lstStyle/>
                    <a:p>
                      <a:pPr algn="r" fontAlgn="b"/>
                      <a:r>
                        <a:rPr lang="ru-RU" sz="1100" b="0" i="0" u="none" strike="noStrike">
                          <a:solidFill>
                            <a:srgbClr val="000000"/>
                          </a:solidFill>
                          <a:latin typeface="Calibri"/>
                        </a:rPr>
                        <a:t>54</a:t>
                      </a:r>
                    </a:p>
                  </a:txBody>
                  <a:tcPr marL="9525" marR="9525" marT="9525" marB="0" anchor="b"/>
                </a:tc>
                <a:tc>
                  <a:txBody>
                    <a:bodyPr/>
                    <a:lstStyle/>
                    <a:p>
                      <a:pPr algn="r" fontAlgn="b"/>
                      <a:r>
                        <a:rPr lang="ru-RU" sz="1100" b="0" i="0" u="none" strike="noStrike">
                          <a:solidFill>
                            <a:srgbClr val="000000"/>
                          </a:solidFill>
                          <a:latin typeface="Calibri"/>
                        </a:rPr>
                        <a:t>61</a:t>
                      </a:r>
                    </a:p>
                  </a:txBody>
                  <a:tcPr marL="9525" marR="9525" marT="9525" marB="0" anchor="b"/>
                </a:tc>
                <a:tc>
                  <a:txBody>
                    <a:bodyPr/>
                    <a:lstStyle/>
                    <a:p>
                      <a:pPr algn="r" fontAlgn="b"/>
                      <a:r>
                        <a:rPr lang="ru-RU" sz="1100" b="0" i="0" u="none" strike="noStrike">
                          <a:solidFill>
                            <a:srgbClr val="000000"/>
                          </a:solidFill>
                          <a:latin typeface="Calibri"/>
                        </a:rPr>
                        <a:t>54</a:t>
                      </a:r>
                    </a:p>
                  </a:txBody>
                  <a:tcPr marL="9525" marR="9525" marT="9525" marB="0" anchor="b"/>
                </a:tc>
                <a:tc>
                  <a:txBody>
                    <a:bodyPr/>
                    <a:lstStyle/>
                    <a:p>
                      <a:pPr algn="r" fontAlgn="b"/>
                      <a:r>
                        <a:rPr lang="ru-RU" sz="1100" b="0" i="0" u="none" strike="noStrike">
                          <a:solidFill>
                            <a:srgbClr val="000000"/>
                          </a:solidFill>
                          <a:latin typeface="Calibri"/>
                        </a:rPr>
                        <a:t>69</a:t>
                      </a:r>
                    </a:p>
                  </a:txBody>
                  <a:tcPr marL="9525" marR="9525" marT="9525" marB="0" anchor="b"/>
                </a:tc>
                <a:tc>
                  <a:txBody>
                    <a:bodyPr/>
                    <a:lstStyle/>
                    <a:p>
                      <a:pPr algn="r" fontAlgn="b"/>
                      <a:r>
                        <a:rPr lang="ru-RU" sz="1100" b="0" i="0" u="none" strike="noStrike">
                          <a:solidFill>
                            <a:srgbClr val="000000"/>
                          </a:solidFill>
                          <a:latin typeface="Calibri"/>
                        </a:rPr>
                        <a:t>67</a:t>
                      </a:r>
                    </a:p>
                  </a:txBody>
                  <a:tcPr marL="9525" marR="9525" marT="9525" marB="0" anchor="b"/>
                </a:tc>
                <a:tc>
                  <a:txBody>
                    <a:bodyPr/>
                    <a:lstStyle/>
                    <a:p>
                      <a:pPr algn="r" fontAlgn="b"/>
                      <a:r>
                        <a:rPr lang="ru-RU" sz="1100" b="0" i="0" u="none" strike="noStrike">
                          <a:solidFill>
                            <a:srgbClr val="000000"/>
                          </a:solidFill>
                          <a:latin typeface="Calibri"/>
                        </a:rPr>
                        <a:t>84</a:t>
                      </a:r>
                    </a:p>
                  </a:txBody>
                  <a:tcPr marL="9525" marR="9525" marT="9525" marB="0" anchor="b"/>
                </a:tc>
                <a:tc>
                  <a:txBody>
                    <a:bodyPr/>
                    <a:lstStyle/>
                    <a:p>
                      <a:pPr algn="r" fontAlgn="b"/>
                      <a:r>
                        <a:rPr lang="ru-RU" sz="1100" b="0" i="0" u="none" strike="noStrike">
                          <a:solidFill>
                            <a:srgbClr val="000000"/>
                          </a:solidFill>
                          <a:latin typeface="Calibri"/>
                        </a:rPr>
                        <a:t>75</a:t>
                      </a:r>
                    </a:p>
                  </a:txBody>
                  <a:tcPr marL="9525" marR="9525" marT="9525" marB="0" anchor="b"/>
                </a:tc>
                <a:tc>
                  <a:txBody>
                    <a:bodyPr/>
                    <a:lstStyle/>
                    <a:p>
                      <a:pPr algn="r" fontAlgn="b"/>
                      <a:r>
                        <a:rPr lang="ru-RU" sz="1100" b="0" i="0" u="none" strike="noStrike">
                          <a:solidFill>
                            <a:srgbClr val="000000"/>
                          </a:solidFill>
                          <a:latin typeface="Calibri"/>
                        </a:rPr>
                        <a:t>67</a:t>
                      </a:r>
                    </a:p>
                  </a:txBody>
                  <a:tcPr marL="9525" marR="9525" marT="9525" marB="0" anchor="b"/>
                </a:tc>
                <a:tc>
                  <a:txBody>
                    <a:bodyPr/>
                    <a:lstStyle/>
                    <a:p>
                      <a:pPr algn="r" fontAlgn="b"/>
                      <a:r>
                        <a:rPr lang="ru-RU" sz="1100" b="0" i="0" u="none" strike="noStrike">
                          <a:solidFill>
                            <a:srgbClr val="000000"/>
                          </a:solidFill>
                          <a:latin typeface="Calibri"/>
                        </a:rPr>
                        <a:t>59</a:t>
                      </a:r>
                    </a:p>
                  </a:txBody>
                  <a:tcPr marL="9525" marR="9525" marT="9525" marB="0" anchor="b"/>
                </a:tc>
                <a:tc>
                  <a:txBody>
                    <a:bodyPr/>
                    <a:lstStyle/>
                    <a:p>
                      <a:pPr algn="r" fontAlgn="b"/>
                      <a:r>
                        <a:rPr lang="ru-RU" sz="1100" b="0" i="0" u="none" strike="noStrike">
                          <a:solidFill>
                            <a:srgbClr val="000000"/>
                          </a:solidFill>
                          <a:latin typeface="Calibri"/>
                        </a:rPr>
                        <a:t>71</a:t>
                      </a: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a:solidFill>
                          <a:srgbClr val="000000"/>
                        </a:solidFill>
                        <a:latin typeface="Calibri"/>
                      </a:endParaRPr>
                    </a:p>
                  </a:txBody>
                  <a:tcPr marL="9525" marR="9525" marT="9525" marB="0" anchor="b"/>
                </a:tc>
                <a:tc>
                  <a:txBody>
                    <a:bodyPr/>
                    <a:lstStyle/>
                    <a:p>
                      <a:pPr algn="l" fontAlgn="b"/>
                      <a:endParaRPr lang="ru-RU" sz="1100" b="0" i="0" u="none" strike="noStrike" dirty="0">
                        <a:solidFill>
                          <a:srgbClr val="000000"/>
                        </a:solidFill>
                        <a:latin typeface="Calibri"/>
                      </a:endParaRPr>
                    </a:p>
                  </a:txBody>
                  <a:tcPr marL="9525" marR="9525" marT="9525" marB="0" anchor="b"/>
                </a:tc>
              </a:tr>
            </a:tbl>
          </a:graphicData>
        </a:graphic>
      </p:graphicFrame>
      <p:sp>
        <p:nvSpPr>
          <p:cNvPr id="4" name="TextBox 3"/>
          <p:cNvSpPr txBox="1"/>
          <p:nvPr/>
        </p:nvSpPr>
        <p:spPr>
          <a:xfrm>
            <a:off x="2285984" y="1785926"/>
            <a:ext cx="3598486" cy="646331"/>
          </a:xfrm>
          <a:prstGeom prst="rect">
            <a:avLst/>
          </a:prstGeom>
          <a:noFill/>
        </p:spPr>
        <p:txBody>
          <a:bodyPr wrap="none" rtlCol="0">
            <a:spAutoFit/>
          </a:bodyPr>
          <a:lstStyle/>
          <a:p>
            <a:r>
              <a:rPr lang="ru-RU" dirty="0" smtClean="0"/>
              <a:t>Полученные баллы по математике</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solidFill>
                  <a:schemeClr val="tx2"/>
                </a:solidFill>
                <a:latin typeface="Monotype Corsiva" panose="03010101010201010101" pitchFamily="66" charset="0"/>
              </a:rPr>
              <a:t>Глава 2. Опытно – экспериментальная работа</a:t>
            </a:r>
            <a:endParaRPr lang="ru-RU" sz="3600" dirty="0">
              <a:solidFill>
                <a:schemeClr val="tx2"/>
              </a:solidFill>
              <a:latin typeface="Monotype Corsiva" panose="03010101010201010101" pitchFamily="66" charset="0"/>
            </a:endParaRPr>
          </a:p>
        </p:txBody>
      </p:sp>
      <p:sp>
        <p:nvSpPr>
          <p:cNvPr id="3" name="Объект 2"/>
          <p:cNvSpPr>
            <a:spLocks noGrp="1"/>
          </p:cNvSpPr>
          <p:nvPr>
            <p:ph idx="1"/>
          </p:nvPr>
        </p:nvSpPr>
        <p:spPr>
          <a:xfrm>
            <a:off x="457200" y="1357298"/>
            <a:ext cx="8229600" cy="4768865"/>
          </a:xfrm>
        </p:spPr>
        <p:txBody>
          <a:bodyPr>
            <a:normAutofit fontScale="92500" lnSpcReduction="10000"/>
          </a:bodyPr>
          <a:lstStyle/>
          <a:p>
            <a:pPr marL="0" indent="0" algn="ctr">
              <a:buNone/>
            </a:pPr>
            <a:r>
              <a:rPr lang="ru-RU" dirty="0" smtClean="0">
                <a:solidFill>
                  <a:schemeClr val="tx2"/>
                </a:solidFill>
                <a:latin typeface="Monotype Corsiva" panose="03010101010201010101" pitchFamily="66" charset="0"/>
              </a:rPr>
              <a:t>2.1. Опрос – анкетирование учеников</a:t>
            </a:r>
          </a:p>
          <a:p>
            <a:pPr marL="0" indent="0" algn="just">
              <a:buNone/>
            </a:pPr>
            <a:r>
              <a:rPr lang="ru-RU" dirty="0" smtClean="0">
                <a:latin typeface="Monotype Corsiva" panose="03010101010201010101" pitchFamily="66" charset="0"/>
              </a:rPr>
              <a:t>Всего было опрошено – 42 ученика </a:t>
            </a:r>
          </a:p>
          <a:p>
            <a:pPr marL="0" indent="0" algn="just">
              <a:buNone/>
            </a:pPr>
            <a:r>
              <a:rPr lang="ru-RU" dirty="0" smtClean="0">
                <a:latin typeface="Monotype Corsiva" panose="03010101010201010101" pitchFamily="66" charset="0"/>
              </a:rPr>
              <a:t>Из них обучающихся 9класса , 11 класса</a:t>
            </a:r>
          </a:p>
          <a:p>
            <a:pPr algn="just">
              <a:buNone/>
            </a:pPr>
            <a:r>
              <a:rPr lang="ru-RU" dirty="0" smtClean="0">
                <a:latin typeface="Monotype Corsiva" panose="03010101010201010101" pitchFamily="66" charset="0"/>
              </a:rPr>
              <a:t>Вопрос: «Какую оценку ты хочешь получить на ЕГЭ по математике ?</a:t>
            </a:r>
          </a:p>
          <a:p>
            <a:pPr algn="just">
              <a:buNone/>
            </a:pPr>
            <a:r>
              <a:rPr lang="ru-RU" dirty="0" smtClean="0">
                <a:latin typeface="Monotype Corsiva" panose="03010101010201010101" pitchFamily="66" charset="0"/>
              </a:rPr>
              <a:t>Оценка 5:     32%</a:t>
            </a:r>
          </a:p>
          <a:p>
            <a:pPr algn="just">
              <a:buNone/>
            </a:pPr>
            <a:r>
              <a:rPr lang="ru-RU" dirty="0" smtClean="0">
                <a:latin typeface="Monotype Corsiva" panose="03010101010201010101" pitchFamily="66" charset="0"/>
              </a:rPr>
              <a:t>Оценка 4:     57%</a:t>
            </a:r>
          </a:p>
          <a:p>
            <a:pPr algn="just">
              <a:buNone/>
            </a:pPr>
            <a:r>
              <a:rPr lang="ru-RU" dirty="0" smtClean="0">
                <a:latin typeface="Monotype Corsiva" panose="03010101010201010101" pitchFamily="66" charset="0"/>
              </a:rPr>
              <a:t>Оценка 3:      0%</a:t>
            </a:r>
          </a:p>
          <a:p>
            <a:pPr algn="just">
              <a:buNone/>
            </a:pPr>
            <a:r>
              <a:rPr lang="ru-RU" dirty="0" smtClean="0">
                <a:latin typeface="Monotype Corsiva" panose="03010101010201010101" pitchFamily="66" charset="0"/>
              </a:rPr>
              <a:t>Еще не знаю: 11%</a:t>
            </a:r>
          </a:p>
          <a:p>
            <a:pPr marL="0" indent="0" algn="just">
              <a:buNone/>
            </a:pPr>
            <a:endParaRPr lang="ru-RU" dirty="0" smtClean="0">
              <a:latin typeface="Monotype Corsiva" panose="03010101010201010101" pitchFamily="66" charset="0"/>
            </a:endParaRPr>
          </a:p>
        </p:txBody>
      </p:sp>
      <p:graphicFrame>
        <p:nvGraphicFramePr>
          <p:cNvPr id="4" name="Диаграмма 3"/>
          <p:cNvGraphicFramePr/>
          <p:nvPr/>
        </p:nvGraphicFramePr>
        <p:xfrm>
          <a:off x="3643306" y="3571876"/>
          <a:ext cx="4357718" cy="31035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821717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126163"/>
          </a:xfrm>
        </p:spPr>
        <p:txBody>
          <a:bodyPr>
            <a:normAutofit/>
          </a:bodyPr>
          <a:lstStyle/>
          <a:p>
            <a:pPr algn="just">
              <a:buNone/>
            </a:pPr>
            <a:r>
              <a:rPr lang="ru-RU" dirty="0" smtClean="0">
                <a:latin typeface="Monotype Corsiva" pitchFamily="66" charset="0"/>
              </a:rPr>
              <a:t>Вопрос : «</a:t>
            </a:r>
            <a:r>
              <a:rPr lang="ru-RU" dirty="0" smtClean="0">
                <a:solidFill>
                  <a:prstClr val="black"/>
                </a:solidFill>
                <a:latin typeface="Monotype Corsiva" pitchFamily="66" charset="0"/>
              </a:rPr>
              <a:t>Какая тема из перечисленных интересует Вас в первую очередь?»</a:t>
            </a:r>
          </a:p>
          <a:p>
            <a:pPr marL="0" indent="0">
              <a:lnSpc>
                <a:spcPct val="120000"/>
              </a:lnSpc>
              <a:spcBef>
                <a:spcPts val="0"/>
              </a:spcBef>
              <a:buNone/>
            </a:pPr>
            <a:r>
              <a:rPr lang="ru-RU" dirty="0" smtClean="0">
                <a:latin typeface="Monotype Corsiva" pitchFamily="66" charset="0"/>
              </a:rPr>
              <a:t>Неравенства   28%	</a:t>
            </a:r>
          </a:p>
          <a:p>
            <a:pPr marL="0" indent="0">
              <a:lnSpc>
                <a:spcPct val="120000"/>
              </a:lnSpc>
              <a:spcBef>
                <a:spcPts val="0"/>
              </a:spcBef>
              <a:buNone/>
            </a:pPr>
            <a:r>
              <a:rPr lang="ru-RU" dirty="0" smtClean="0">
                <a:latin typeface="Monotype Corsiva" pitchFamily="66" charset="0"/>
              </a:rPr>
              <a:t>Функции и графики 15%	 </a:t>
            </a:r>
          </a:p>
          <a:p>
            <a:pPr marL="0" indent="0">
              <a:lnSpc>
                <a:spcPct val="120000"/>
              </a:lnSpc>
              <a:spcBef>
                <a:spcPts val="0"/>
              </a:spcBef>
              <a:buNone/>
            </a:pPr>
            <a:r>
              <a:rPr lang="ru-RU" dirty="0" smtClean="0">
                <a:latin typeface="Monotype Corsiva" pitchFamily="66" charset="0"/>
              </a:rPr>
              <a:t>Уравнения 28%		</a:t>
            </a:r>
          </a:p>
          <a:p>
            <a:pPr marL="0" indent="0">
              <a:lnSpc>
                <a:spcPct val="120000"/>
              </a:lnSpc>
              <a:spcBef>
                <a:spcPts val="0"/>
              </a:spcBef>
              <a:buNone/>
            </a:pPr>
            <a:r>
              <a:rPr lang="ru-RU" dirty="0" smtClean="0">
                <a:latin typeface="Monotype Corsiva" pitchFamily="66" charset="0"/>
              </a:rPr>
              <a:t>Модули 12%		 </a:t>
            </a:r>
          </a:p>
          <a:p>
            <a:pPr marL="0" indent="0">
              <a:lnSpc>
                <a:spcPct val="120000"/>
              </a:lnSpc>
              <a:spcBef>
                <a:spcPts val="0"/>
              </a:spcBef>
              <a:buNone/>
            </a:pPr>
            <a:r>
              <a:rPr lang="ru-RU" dirty="0" smtClean="0">
                <a:latin typeface="Monotype Corsiva" pitchFamily="66" charset="0"/>
              </a:rPr>
              <a:t>Теория вероятности 17%	 </a:t>
            </a:r>
          </a:p>
          <a:p>
            <a:pPr marL="0" indent="0">
              <a:lnSpc>
                <a:spcPct val="120000"/>
              </a:lnSpc>
              <a:spcBef>
                <a:spcPts val="0"/>
              </a:spcBef>
              <a:buNone/>
            </a:pPr>
            <a:r>
              <a:rPr lang="ru-RU" dirty="0" smtClean="0">
                <a:latin typeface="Monotype Corsiva" pitchFamily="66" charset="0"/>
              </a:rPr>
              <a:t>	</a:t>
            </a:r>
          </a:p>
          <a:p>
            <a:pPr algn="just">
              <a:buNone/>
            </a:pPr>
            <a:endParaRPr lang="ru-RU" dirty="0">
              <a:latin typeface="Monotype Corsiva" pitchFamily="66" charset="0"/>
            </a:endParaRPr>
          </a:p>
        </p:txBody>
      </p:sp>
      <p:graphicFrame>
        <p:nvGraphicFramePr>
          <p:cNvPr id="4" name="Диаграмма 3"/>
          <p:cNvGraphicFramePr/>
          <p:nvPr/>
        </p:nvGraphicFramePr>
        <p:xfrm>
          <a:off x="1500166" y="4000504"/>
          <a:ext cx="4572032" cy="267494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lgn="just">
              <a:buNone/>
            </a:pPr>
            <a:r>
              <a:rPr lang="ru-RU" dirty="0" smtClean="0">
                <a:latin typeface="Monotype Corsiva" pitchFamily="66" charset="0"/>
              </a:rPr>
              <a:t>Вопрос: «Боишься ли ты, что провалишь ЕГЭ по математике?»</a:t>
            </a:r>
          </a:p>
          <a:p>
            <a:pPr algn="just">
              <a:buNone/>
            </a:pPr>
            <a:r>
              <a:rPr lang="ru-RU" dirty="0" smtClean="0">
                <a:latin typeface="Monotype Corsiva" pitchFamily="66" charset="0"/>
              </a:rPr>
              <a:t>Всего опрошено – 24</a:t>
            </a:r>
          </a:p>
          <a:p>
            <a:pPr algn="just">
              <a:buNone/>
            </a:pPr>
            <a:r>
              <a:rPr lang="ru-RU" dirty="0" smtClean="0">
                <a:latin typeface="Monotype Corsiva" pitchFamily="66" charset="0"/>
              </a:rPr>
              <a:t>Да боюсь –100%</a:t>
            </a:r>
          </a:p>
          <a:p>
            <a:pPr algn="just">
              <a:buNone/>
            </a:pPr>
            <a:r>
              <a:rPr lang="ru-RU" dirty="0" smtClean="0">
                <a:latin typeface="Monotype Corsiva" pitchFamily="66" charset="0"/>
              </a:rPr>
              <a:t>Нет не боюсь  - 0%</a:t>
            </a:r>
            <a:endParaRPr lang="ru-RU" dirty="0">
              <a:latin typeface="Monotype Corsiva" pitchFamily="66" charset="0"/>
            </a:endParaRPr>
          </a:p>
        </p:txBody>
      </p:sp>
      <p:graphicFrame>
        <p:nvGraphicFramePr>
          <p:cNvPr id="4" name="Диаграмма 3"/>
          <p:cNvGraphicFramePr/>
          <p:nvPr/>
        </p:nvGraphicFramePr>
        <p:xfrm>
          <a:off x="2428860" y="3000372"/>
          <a:ext cx="5834082" cy="33178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796908"/>
          </a:xfrm>
        </p:spPr>
        <p:txBody>
          <a:bodyPr>
            <a:noAutofit/>
          </a:bodyPr>
          <a:lstStyle/>
          <a:p>
            <a:r>
              <a:rPr lang="ru-RU" sz="3600" dirty="0" smtClean="0">
                <a:solidFill>
                  <a:schemeClr val="tx2"/>
                </a:solidFill>
                <a:latin typeface="Monotype Corsiva" pitchFamily="66" charset="0"/>
              </a:rPr>
              <a:t>2.2. Опрос – анкетирование родителей и учителей</a:t>
            </a:r>
            <a:endParaRPr lang="ru-RU" sz="3600" dirty="0">
              <a:solidFill>
                <a:schemeClr val="tx2"/>
              </a:solidFill>
              <a:latin typeface="Monotype Corsiva" pitchFamily="66" charset="0"/>
            </a:endParaRPr>
          </a:p>
        </p:txBody>
      </p:sp>
      <p:sp>
        <p:nvSpPr>
          <p:cNvPr id="3" name="Объект 2"/>
          <p:cNvSpPr>
            <a:spLocks noGrp="1"/>
          </p:cNvSpPr>
          <p:nvPr>
            <p:ph idx="1"/>
          </p:nvPr>
        </p:nvSpPr>
        <p:spPr>
          <a:xfrm>
            <a:off x="357158" y="1142984"/>
            <a:ext cx="8329642" cy="5214974"/>
          </a:xfrm>
        </p:spPr>
        <p:txBody>
          <a:bodyPr/>
          <a:lstStyle/>
          <a:p>
            <a:pPr marL="0" indent="0" algn="just">
              <a:buNone/>
            </a:pPr>
            <a:r>
              <a:rPr lang="ru-RU" dirty="0" smtClean="0">
                <a:latin typeface="Monotype Corsiva" pitchFamily="66" charset="0"/>
              </a:rPr>
              <a:t>Всего опрошено – 56 родителей и 40 учителей</a:t>
            </a:r>
          </a:p>
          <a:p>
            <a:pPr marL="0" indent="0" algn="just">
              <a:buNone/>
            </a:pPr>
            <a:r>
              <a:rPr lang="ru-RU" dirty="0" smtClean="0">
                <a:latin typeface="Monotype Corsiva" pitchFamily="66" charset="0"/>
              </a:rPr>
              <a:t>Вопрос: «Как вы думаете, в ЕГЭ по математике больше плюсов или минусов?»</a:t>
            </a:r>
          </a:p>
          <a:p>
            <a:pPr marL="0" indent="0" algn="just">
              <a:buNone/>
            </a:pPr>
            <a:r>
              <a:rPr lang="ru-RU" dirty="0" smtClean="0">
                <a:latin typeface="Monotype Corsiva" pitchFamily="66" charset="0"/>
              </a:rPr>
              <a:t>«+» 80% </a:t>
            </a:r>
          </a:p>
          <a:p>
            <a:pPr marL="0" indent="0" algn="just">
              <a:buNone/>
            </a:pPr>
            <a:r>
              <a:rPr lang="ru-RU" dirty="0" smtClean="0">
                <a:latin typeface="Monotype Corsiva" pitchFamily="66" charset="0"/>
              </a:rPr>
              <a:t>«-» 20%</a:t>
            </a:r>
            <a:endParaRPr lang="ru-RU" dirty="0">
              <a:latin typeface="Monotype Corsiva" pitchFamily="66" charset="0"/>
            </a:endParaRPr>
          </a:p>
        </p:txBody>
      </p:sp>
      <p:graphicFrame>
        <p:nvGraphicFramePr>
          <p:cNvPr id="4" name="Диаграмма 3"/>
          <p:cNvGraphicFramePr/>
          <p:nvPr/>
        </p:nvGraphicFramePr>
        <p:xfrm>
          <a:off x="2071670" y="2643182"/>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424319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8229600" cy="1143000"/>
          </a:xfrm>
        </p:spPr>
        <p:txBody>
          <a:bodyPr/>
          <a:lstStyle/>
          <a:p>
            <a:r>
              <a:rPr lang="ru-RU" dirty="0" smtClean="0">
                <a:solidFill>
                  <a:schemeClr val="tx2"/>
                </a:solidFill>
                <a:latin typeface="Monotype Corsiva" pitchFamily="66" charset="0"/>
              </a:rPr>
              <a:t>Заключение </a:t>
            </a:r>
            <a:endParaRPr lang="ru-RU" dirty="0">
              <a:solidFill>
                <a:schemeClr val="tx2"/>
              </a:solidFill>
              <a:latin typeface="Monotype Corsiva" pitchFamily="66" charset="0"/>
            </a:endParaRPr>
          </a:p>
        </p:txBody>
      </p:sp>
      <p:sp>
        <p:nvSpPr>
          <p:cNvPr id="3" name="Объект 2"/>
          <p:cNvSpPr>
            <a:spLocks noGrp="1"/>
          </p:cNvSpPr>
          <p:nvPr>
            <p:ph idx="1"/>
          </p:nvPr>
        </p:nvSpPr>
        <p:spPr>
          <a:xfrm>
            <a:off x="457200" y="1214422"/>
            <a:ext cx="8229600" cy="4911741"/>
          </a:xfrm>
        </p:spPr>
        <p:txBody>
          <a:bodyPr>
            <a:normAutofit fontScale="85000" lnSpcReduction="20000"/>
          </a:bodyPr>
          <a:lstStyle/>
          <a:p>
            <a:pPr marL="0" indent="0" algn="just">
              <a:buNone/>
            </a:pPr>
            <a:r>
              <a:rPr lang="ru-RU" dirty="0" smtClean="0">
                <a:latin typeface="Monotype Corsiva" pitchFamily="66" charset="0"/>
              </a:rPr>
              <a:t>Таким образом, из выше сказанного, очевидно видно что ученики бояться сдавать ЕГЭ по математике. Они думают, что неравенства и уравнения интересуют в первую очередь.   </a:t>
            </a:r>
            <a:r>
              <a:rPr lang="ru-RU" sz="2800" dirty="0" smtClean="0">
                <a:latin typeface="Monotype Corsiva" pitchFamily="66" charset="0"/>
              </a:rPr>
              <a:t>Исследовав результаты сдачи ЕГЭ по математике по годам, я пришла к выводу что, наиболее удачными и продуктивными в этом плане являются 2004 и 2006 гг. Самые низкие результаты показали 2008 и 2009 год. В последнее время тенденция идет к снижению знаний учащихся,  следовательно, к более низким результатам</a:t>
            </a:r>
            <a:r>
              <a:rPr lang="ru-RU" sz="2400" dirty="0" smtClean="0">
                <a:latin typeface="Monotype Corsiva" pitchFamily="66" charset="0"/>
              </a:rPr>
              <a:t>.</a:t>
            </a:r>
          </a:p>
          <a:p>
            <a:pPr marL="0" indent="0" algn="just">
              <a:buNone/>
            </a:pPr>
            <a:r>
              <a:rPr lang="ru-RU" sz="2600" dirty="0" smtClean="0">
                <a:latin typeface="Monotype Corsiva" pitchFamily="66" charset="0"/>
              </a:rPr>
              <a:t>И в заключении хочу сказать вам что,</a:t>
            </a:r>
            <a:r>
              <a:rPr lang="ru-RU" sz="2800" dirty="0" smtClean="0"/>
              <a:t> </a:t>
            </a:r>
            <a:r>
              <a:rPr lang="ru-RU" sz="2800" dirty="0" smtClean="0">
                <a:latin typeface="Monotype Corsiva" pitchFamily="66" charset="0"/>
              </a:rPr>
              <a:t>что принятие минимального порога ЕГЭ по математике для зачисления на профильную специальность просто необходимо</a:t>
            </a:r>
            <a:r>
              <a:rPr lang="ru-RU" sz="2800" dirty="0" smtClean="0"/>
              <a:t>. </a:t>
            </a:r>
            <a:endParaRPr lang="ru-RU" sz="2600" dirty="0" smtClean="0">
              <a:latin typeface="Monotype Corsiva" pitchFamily="66" charset="0"/>
            </a:endParaRPr>
          </a:p>
          <a:p>
            <a:pPr marL="0" indent="0" algn="just">
              <a:buNone/>
            </a:pPr>
            <a:r>
              <a:rPr lang="ru-RU" sz="2600" dirty="0" smtClean="0">
                <a:latin typeface="Monotype Corsiva" pitchFamily="66" charset="0"/>
              </a:rPr>
              <a:t> Я думаю что решила мои выше поставленные цели и задачи.  Спасибо за внимание!</a:t>
            </a:r>
          </a:p>
          <a:p>
            <a:pPr marL="0" indent="0" algn="just">
              <a:buNone/>
            </a:pPr>
            <a:endParaRPr lang="ru-RU" sz="2400" dirty="0">
              <a:latin typeface="Monotype Corsiva" pitchFamily="66" charset="0"/>
            </a:endParaRPr>
          </a:p>
        </p:txBody>
      </p:sp>
    </p:spTree>
    <p:extLst>
      <p:ext uri="{BB962C8B-B14F-4D97-AF65-F5344CB8AC3E}">
        <p14:creationId xmlns="" xmlns:p14="http://schemas.microsoft.com/office/powerpoint/2010/main" val="1794856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6632"/>
            <a:ext cx="8229600" cy="6552728"/>
          </a:xfrm>
        </p:spPr>
        <p:txBody>
          <a:bodyPr>
            <a:normAutofit lnSpcReduction="10000"/>
          </a:bodyPr>
          <a:lstStyle/>
          <a:p>
            <a:pPr marL="0" indent="0" algn="just">
              <a:spcBef>
                <a:spcPts val="0"/>
              </a:spcBef>
              <a:buNone/>
            </a:pPr>
            <a:r>
              <a:rPr lang="ru-RU" b="1" dirty="0">
                <a:solidFill>
                  <a:schemeClr val="accent5">
                    <a:lumMod val="50000"/>
                  </a:schemeClr>
                </a:solidFill>
                <a:latin typeface="Monotype Corsiva" pitchFamily="66" charset="0"/>
              </a:rPr>
              <a:t>Актуальность: </a:t>
            </a:r>
            <a:r>
              <a:rPr lang="ru-RU" dirty="0" smtClean="0">
                <a:latin typeface="Monotype Corsiva" pitchFamily="66" charset="0"/>
              </a:rPr>
              <a:t>В настоящее время со всей остротой встает проблема получения аттестата о среднем полном образовании, выпускникам общеобразовательных учреждений, из-за провала в едином государственном экзамене. </a:t>
            </a:r>
          </a:p>
          <a:p>
            <a:pPr marL="0" indent="0" algn="just">
              <a:spcBef>
                <a:spcPts val="0"/>
              </a:spcBef>
              <a:buNone/>
            </a:pPr>
            <a:r>
              <a:rPr lang="ru-RU" dirty="0" smtClean="0">
                <a:latin typeface="Monotype Corsiva" pitchFamily="66" charset="0"/>
              </a:rPr>
              <a:t>ЕГЭ представляет собой форму объективной оценки качества подготовки лиц, выполнение которых  позволяет установить уровень освоения ими федерального компонента государственного образовательного стандарта среднего (полного) общего образования.</a:t>
            </a:r>
          </a:p>
          <a:p>
            <a:pPr marL="0" indent="0" algn="just">
              <a:spcBef>
                <a:spcPts val="0"/>
              </a:spcBef>
              <a:buNone/>
            </a:pPr>
            <a:r>
              <a:rPr lang="ru-RU" b="1" dirty="0" smtClean="0">
                <a:solidFill>
                  <a:schemeClr val="accent1">
                    <a:lumMod val="50000"/>
                  </a:schemeClr>
                </a:solidFill>
                <a:latin typeface="Monotype Corsiva" pitchFamily="66" charset="0"/>
              </a:rPr>
              <a:t>Исходя </a:t>
            </a:r>
            <a:r>
              <a:rPr lang="ru-RU" b="1" dirty="0">
                <a:solidFill>
                  <a:schemeClr val="accent1">
                    <a:lumMod val="50000"/>
                  </a:schemeClr>
                </a:solidFill>
                <a:latin typeface="Monotype Corsiva" pitchFamily="66" charset="0"/>
              </a:rPr>
              <a:t>из сказанного, выбрана тема</a:t>
            </a:r>
            <a:r>
              <a:rPr lang="ru-RU" dirty="0">
                <a:solidFill>
                  <a:schemeClr val="accent1">
                    <a:lumMod val="50000"/>
                  </a:schemeClr>
                </a:solidFill>
                <a:latin typeface="Monotype Corsiva" pitchFamily="66" charset="0"/>
              </a:rPr>
              <a:t>: </a:t>
            </a:r>
            <a:r>
              <a:rPr lang="ru-RU" dirty="0" smtClean="0">
                <a:latin typeface="Monotype Corsiva" pitchFamily="66" charset="0"/>
              </a:rPr>
              <a:t>«Единый государственный экзамен по математике глазами школьника».</a:t>
            </a:r>
            <a:endParaRPr lang="ru-RU" dirty="0">
              <a:solidFill>
                <a:schemeClr val="tx2"/>
              </a:solidFill>
              <a:latin typeface="Monotype Corsiva" panose="03010101010201010101" pitchFamily="66" charset="0"/>
            </a:endParaRPr>
          </a:p>
        </p:txBody>
      </p:sp>
    </p:spTree>
    <p:extLst>
      <p:ext uri="{BB962C8B-B14F-4D97-AF65-F5344CB8AC3E}">
        <p14:creationId xmlns="" xmlns:p14="http://schemas.microsoft.com/office/powerpoint/2010/main" val="2446594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92500" lnSpcReduction="20000"/>
          </a:bodyPr>
          <a:lstStyle/>
          <a:p>
            <a:pPr marL="0" indent="0" algn="just">
              <a:buNone/>
            </a:pPr>
            <a:r>
              <a:rPr lang="ru-RU" dirty="0" smtClean="0">
                <a:solidFill>
                  <a:schemeClr val="tx2"/>
                </a:solidFill>
                <a:latin typeface="Monotype Corsiva" panose="03010101010201010101" pitchFamily="66" charset="0"/>
              </a:rPr>
              <a:t>Цели и проблемы моего исследования:</a:t>
            </a:r>
          </a:p>
          <a:p>
            <a:pPr marL="0" indent="0" algn="just">
              <a:buNone/>
            </a:pPr>
            <a:r>
              <a:rPr lang="ru-RU" dirty="0" smtClean="0">
                <a:latin typeface="Monotype Corsiva" panose="03010101010201010101" pitchFamily="66" charset="0"/>
              </a:rPr>
              <a:t>На основе социологического опроса выпускников, родителей и учителей школы определить их позицию в отношении ЕГЭ.</a:t>
            </a:r>
          </a:p>
          <a:p>
            <a:pPr marL="0" indent="0" algn="just">
              <a:buNone/>
            </a:pPr>
            <a:endParaRPr lang="ru-RU" dirty="0" smtClean="0">
              <a:latin typeface="Monotype Corsiva" panose="03010101010201010101" pitchFamily="66" charset="0"/>
            </a:endParaRPr>
          </a:p>
          <a:p>
            <a:pPr marL="0" indent="0" algn="just">
              <a:buNone/>
            </a:pPr>
            <a:r>
              <a:rPr lang="ru-RU" dirty="0" smtClean="0">
                <a:latin typeface="Monotype Corsiva" panose="03010101010201010101" pitchFamily="66" charset="0"/>
              </a:rPr>
              <a:t>Постараться найти на вопрос: Чего же больше в ЕГЭ по математике: плюсов или минусов?</a:t>
            </a:r>
          </a:p>
          <a:p>
            <a:pPr marL="0" indent="0" algn="just">
              <a:buNone/>
            </a:pPr>
            <a:endParaRPr lang="ru-RU" dirty="0" smtClean="0">
              <a:latin typeface="Monotype Corsiva" panose="03010101010201010101" pitchFamily="66" charset="0"/>
            </a:endParaRPr>
          </a:p>
          <a:p>
            <a:pPr marL="0" indent="0" algn="just">
              <a:buNone/>
            </a:pPr>
            <a:r>
              <a:rPr lang="ru-RU" dirty="0" smtClean="0">
                <a:latin typeface="Monotype Corsiva" panose="03010101010201010101" pitchFamily="66" charset="0"/>
              </a:rPr>
              <a:t>Проблема ЕГЭ волнует меня еще и потому, что я  учусь в 10 классе, и мне скоро предстоит определяться, где продолжать обучение, какую профессию выбрать и, в связи с этим, ЕГЭ  по каким предметам мне нужно будет сдавать, какие перспективы ждут меня после сдачи ЕГЭ .</a:t>
            </a:r>
          </a:p>
        </p:txBody>
      </p:sp>
    </p:spTree>
    <p:extLst>
      <p:ext uri="{BB962C8B-B14F-4D97-AF65-F5344CB8AC3E}">
        <p14:creationId xmlns="" xmlns:p14="http://schemas.microsoft.com/office/powerpoint/2010/main" val="204884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pPr marL="0" indent="0">
              <a:buNone/>
            </a:pPr>
            <a:r>
              <a:rPr lang="ru-RU" dirty="0" smtClean="0">
                <a:solidFill>
                  <a:schemeClr val="tx2"/>
                </a:solidFill>
                <a:latin typeface="Monotype Corsiva" panose="03010101010201010101" pitchFamily="66" charset="0"/>
              </a:rPr>
              <a:t>Задачи исследования:</a:t>
            </a:r>
          </a:p>
          <a:p>
            <a:pPr marL="514350" indent="-514350" algn="just">
              <a:buAutoNum type="arabicPeriod"/>
            </a:pPr>
            <a:r>
              <a:rPr lang="ru-RU" dirty="0" smtClean="0">
                <a:latin typeface="Monotype Corsiva" panose="03010101010201010101" pitchFamily="66" charset="0"/>
              </a:rPr>
              <a:t>Выяснить достоинства и недостатки ЕГЭ по математике</a:t>
            </a:r>
          </a:p>
          <a:p>
            <a:pPr marL="514350" indent="-514350" algn="just">
              <a:buAutoNum type="arabicPeriod"/>
            </a:pPr>
            <a:r>
              <a:rPr lang="ru-RU" dirty="0" smtClean="0">
                <a:latin typeface="Monotype Corsiva" panose="03010101010201010101" pitchFamily="66" charset="0"/>
              </a:rPr>
              <a:t>Рассмотреть изменения в КИМ - </a:t>
            </a:r>
            <a:r>
              <a:rPr lang="ru-RU" dirty="0" err="1" smtClean="0">
                <a:latin typeface="Monotype Corsiva" panose="03010101010201010101" pitchFamily="66" charset="0"/>
              </a:rPr>
              <a:t>х</a:t>
            </a:r>
            <a:r>
              <a:rPr lang="ru-RU" dirty="0" smtClean="0">
                <a:latin typeface="Monotype Corsiva" panose="03010101010201010101" pitchFamily="66" charset="0"/>
              </a:rPr>
              <a:t>, на период 2003 по 2015 год</a:t>
            </a:r>
          </a:p>
          <a:p>
            <a:pPr marL="514350" indent="-514350" algn="just">
              <a:buAutoNum type="arabicPeriod"/>
            </a:pPr>
            <a:r>
              <a:rPr lang="ru-RU" dirty="0" smtClean="0">
                <a:latin typeface="Monotype Corsiva" panose="03010101010201010101" pitchFamily="66" charset="0"/>
              </a:rPr>
              <a:t>Рассмотреть статистику ЕГЭ по математике</a:t>
            </a:r>
          </a:p>
          <a:p>
            <a:pPr marL="514350" indent="-514350" algn="just">
              <a:buAutoNum type="arabicPeriod"/>
            </a:pPr>
            <a:r>
              <a:rPr lang="ru-RU" dirty="0" smtClean="0">
                <a:latin typeface="Monotype Corsiva" panose="03010101010201010101" pitchFamily="66" charset="0"/>
              </a:rPr>
              <a:t>Разработать брошюру по подготовке ЕГЭ по математике школьникам</a:t>
            </a:r>
            <a:endParaRPr lang="ru-RU" dirty="0">
              <a:latin typeface="Monotype Corsiva" panose="03010101010201010101" pitchFamily="66" charset="0"/>
            </a:endParaRPr>
          </a:p>
        </p:txBody>
      </p:sp>
    </p:spTree>
    <p:extLst>
      <p:ext uri="{BB962C8B-B14F-4D97-AF65-F5344CB8AC3E}">
        <p14:creationId xmlns="" xmlns:p14="http://schemas.microsoft.com/office/powerpoint/2010/main" val="1927750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lnSpcReduction="10000"/>
          </a:bodyPr>
          <a:lstStyle/>
          <a:p>
            <a:pPr marL="0" indent="0" algn="ctr">
              <a:spcBef>
                <a:spcPts val="0"/>
              </a:spcBef>
              <a:buNone/>
            </a:pPr>
            <a:r>
              <a:rPr lang="ru-RU" dirty="0" smtClean="0">
                <a:solidFill>
                  <a:schemeClr val="tx2"/>
                </a:solidFill>
                <a:latin typeface="Monotype Corsiva" panose="03010101010201010101" pitchFamily="66" charset="0"/>
              </a:rPr>
              <a:t>Содержание</a:t>
            </a:r>
            <a:r>
              <a:rPr lang="ru-RU" dirty="0" smtClean="0">
                <a:latin typeface="Monotype Corsiva" panose="03010101010201010101" pitchFamily="66" charset="0"/>
              </a:rPr>
              <a:t> </a:t>
            </a:r>
          </a:p>
          <a:p>
            <a:pPr marL="0" indent="0" algn="just">
              <a:spcBef>
                <a:spcPts val="0"/>
              </a:spcBef>
              <a:buNone/>
            </a:pPr>
            <a:r>
              <a:rPr lang="ru-RU" dirty="0" smtClean="0">
                <a:latin typeface="Monotype Corsiva" panose="03010101010201010101" pitchFamily="66" charset="0"/>
              </a:rPr>
              <a:t>Глава 1. Теоретические основы единого государственного экзамена по математике</a:t>
            </a:r>
          </a:p>
          <a:p>
            <a:pPr marL="0" indent="0" algn="just">
              <a:spcBef>
                <a:spcPts val="0"/>
              </a:spcBef>
              <a:buNone/>
            </a:pPr>
            <a:r>
              <a:rPr lang="ru-RU" dirty="0" smtClean="0">
                <a:latin typeface="Monotype Corsiva" panose="03010101010201010101" pitchFamily="66" charset="0"/>
              </a:rPr>
              <a:t>1.1. Из истории происхождения ЕГЭ по математике</a:t>
            </a:r>
          </a:p>
          <a:p>
            <a:pPr marL="0" indent="0" algn="just">
              <a:spcBef>
                <a:spcPts val="0"/>
              </a:spcBef>
              <a:buNone/>
            </a:pPr>
            <a:r>
              <a:rPr lang="ru-RU" dirty="0" smtClean="0">
                <a:latin typeface="Monotype Corsiva" panose="03010101010201010101" pitchFamily="66" charset="0"/>
              </a:rPr>
              <a:t>1.2. Изменения ЕГЭ  по математике на период с 2003 по 2015</a:t>
            </a:r>
          </a:p>
          <a:p>
            <a:pPr marL="0" indent="0" algn="just">
              <a:spcBef>
                <a:spcPts val="0"/>
              </a:spcBef>
              <a:buNone/>
            </a:pPr>
            <a:r>
              <a:rPr lang="ru-RU" dirty="0" smtClean="0">
                <a:latin typeface="Monotype Corsiva" panose="03010101010201010101" pitchFamily="66" charset="0"/>
              </a:rPr>
              <a:t>Глава 2. Опытно – экспериментальная работа  </a:t>
            </a:r>
          </a:p>
          <a:p>
            <a:pPr marL="0" indent="0" algn="just">
              <a:spcBef>
                <a:spcPts val="0"/>
              </a:spcBef>
              <a:buNone/>
            </a:pPr>
            <a:r>
              <a:rPr lang="ru-RU" dirty="0" smtClean="0">
                <a:latin typeface="Monotype Corsiva" panose="03010101010201010101" pitchFamily="66" charset="0"/>
              </a:rPr>
              <a:t>2.1. Опрос – анкетирование учеников</a:t>
            </a:r>
          </a:p>
          <a:p>
            <a:pPr marL="0" indent="0" algn="just">
              <a:spcBef>
                <a:spcPts val="0"/>
              </a:spcBef>
              <a:buNone/>
            </a:pPr>
            <a:r>
              <a:rPr lang="ru-RU" dirty="0" smtClean="0">
                <a:latin typeface="Monotype Corsiva" panose="03010101010201010101" pitchFamily="66" charset="0"/>
              </a:rPr>
              <a:t>2.2. Опрос – анкетирование родителей</a:t>
            </a:r>
          </a:p>
          <a:p>
            <a:pPr marL="0" indent="0" algn="just">
              <a:spcBef>
                <a:spcPts val="0"/>
              </a:spcBef>
              <a:buNone/>
            </a:pPr>
            <a:r>
              <a:rPr lang="ru-RU" dirty="0" smtClean="0">
                <a:latin typeface="Monotype Corsiva" panose="03010101010201010101" pitchFamily="66" charset="0"/>
              </a:rPr>
              <a:t>2.3. Опрос – анкетирование учителей, преподавателей </a:t>
            </a:r>
          </a:p>
          <a:p>
            <a:pPr marL="0" indent="0" algn="just">
              <a:spcBef>
                <a:spcPts val="0"/>
              </a:spcBef>
              <a:buNone/>
            </a:pPr>
            <a:r>
              <a:rPr lang="ru-RU" dirty="0" smtClean="0">
                <a:latin typeface="Monotype Corsiva" panose="03010101010201010101" pitchFamily="66" charset="0"/>
              </a:rPr>
              <a:t>Заключение </a:t>
            </a:r>
            <a:endParaRPr lang="ru-RU" dirty="0">
              <a:latin typeface="Monotype Corsiva" panose="03010101010201010101" pitchFamily="66" charset="0"/>
            </a:endParaRPr>
          </a:p>
        </p:txBody>
      </p:sp>
    </p:spTree>
    <p:extLst>
      <p:ext uri="{BB962C8B-B14F-4D97-AF65-F5344CB8AC3E}">
        <p14:creationId xmlns="" xmlns:p14="http://schemas.microsoft.com/office/powerpoint/2010/main" val="2516821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833726"/>
          </a:xfrm>
        </p:spPr>
        <p:txBody>
          <a:bodyPr>
            <a:normAutofit fontScale="90000"/>
          </a:bodyPr>
          <a:lstStyle/>
          <a:p>
            <a:pPr marL="0" indent="0">
              <a:spcBef>
                <a:spcPts val="0"/>
              </a:spcBef>
            </a:pPr>
            <a:r>
              <a:rPr lang="ru-RU" sz="4000" dirty="0" smtClean="0">
                <a:solidFill>
                  <a:schemeClr val="tx2"/>
                </a:solidFill>
                <a:latin typeface="Monotype Corsiva" panose="03010101010201010101" pitchFamily="66" charset="0"/>
              </a:rPr>
              <a:t>Глава 1. Теоретические </a:t>
            </a:r>
            <a:r>
              <a:rPr lang="ru-RU" sz="4000" dirty="0">
                <a:solidFill>
                  <a:schemeClr val="tx2"/>
                </a:solidFill>
                <a:latin typeface="Monotype Corsiva" panose="03010101010201010101" pitchFamily="66" charset="0"/>
              </a:rPr>
              <a:t>основы единого государственного экзамена по математи</a:t>
            </a:r>
            <a:r>
              <a:rPr lang="ru-RU" dirty="0">
                <a:solidFill>
                  <a:schemeClr val="tx2"/>
                </a:solidFill>
                <a:latin typeface="Monotype Corsiva" panose="03010101010201010101" pitchFamily="66" charset="0"/>
              </a:rPr>
              <a:t>ке</a:t>
            </a:r>
          </a:p>
        </p:txBody>
      </p:sp>
      <p:sp>
        <p:nvSpPr>
          <p:cNvPr id="3" name="Объект 2"/>
          <p:cNvSpPr>
            <a:spLocks noGrp="1"/>
          </p:cNvSpPr>
          <p:nvPr>
            <p:ph idx="1"/>
          </p:nvPr>
        </p:nvSpPr>
        <p:spPr/>
        <p:txBody>
          <a:bodyPr>
            <a:normAutofit fontScale="55000" lnSpcReduction="20000"/>
          </a:bodyPr>
          <a:lstStyle/>
          <a:p>
            <a:pPr marL="0" indent="0" algn="just">
              <a:buNone/>
            </a:pPr>
            <a:r>
              <a:rPr lang="ru-RU" sz="3600" dirty="0">
                <a:solidFill>
                  <a:schemeClr val="tx2"/>
                </a:solidFill>
                <a:latin typeface="Monotype Corsiva" panose="03010101010201010101" pitchFamily="66" charset="0"/>
              </a:rPr>
              <a:t>1.1. Из истории происхождения ЕГЭ по </a:t>
            </a:r>
            <a:r>
              <a:rPr lang="ru-RU" sz="3600" dirty="0" smtClean="0">
                <a:solidFill>
                  <a:schemeClr val="tx2"/>
                </a:solidFill>
                <a:latin typeface="Monotype Corsiva" panose="03010101010201010101" pitchFamily="66" charset="0"/>
              </a:rPr>
              <a:t>математике</a:t>
            </a:r>
          </a:p>
          <a:p>
            <a:pPr algn="just">
              <a:buNone/>
            </a:pPr>
            <a:r>
              <a:rPr lang="ru-RU" sz="3400" dirty="0" err="1" smtClean="0">
                <a:latin typeface="Monotype Corsiva" pitchFamily="66" charset="0"/>
              </a:rPr>
              <a:t>Матема́тика</a:t>
            </a:r>
            <a:r>
              <a:rPr lang="ru-RU" sz="3400" dirty="0" smtClean="0">
                <a:latin typeface="Monotype Corsiva" pitchFamily="66" charset="0"/>
              </a:rPr>
              <a:t>  (</a:t>
            </a:r>
            <a:r>
              <a:rPr lang="ru-RU" sz="3400" dirty="0" err="1" smtClean="0">
                <a:latin typeface="Monotype Corsiva" pitchFamily="66" charset="0"/>
              </a:rPr>
              <a:t>др.-греч</a:t>
            </a:r>
            <a:r>
              <a:rPr lang="ru-RU" sz="3400" dirty="0" smtClean="0">
                <a:latin typeface="Monotype Corsiva" pitchFamily="66" charset="0"/>
              </a:rPr>
              <a:t>. </a:t>
            </a:r>
            <a:r>
              <a:rPr lang="ru-RU" sz="3400" dirty="0" err="1" smtClean="0">
                <a:latin typeface="Monotype Corsiva" pitchFamily="66" charset="0"/>
              </a:rPr>
              <a:t>Μᾰθημᾰτικά </a:t>
            </a:r>
            <a:r>
              <a:rPr lang="ru-RU" sz="3400" dirty="0" smtClean="0">
                <a:latin typeface="Monotype Corsiva" pitchFamily="66" charset="0"/>
              </a:rPr>
              <a:t>&lt; </a:t>
            </a:r>
            <a:r>
              <a:rPr lang="ru-RU" sz="3400" dirty="0" err="1" smtClean="0">
                <a:latin typeface="Monotype Corsiva" pitchFamily="66" charset="0"/>
              </a:rPr>
              <a:t>др.-греч</a:t>
            </a:r>
            <a:r>
              <a:rPr lang="ru-RU" sz="3400" dirty="0" smtClean="0">
                <a:latin typeface="Monotype Corsiva" pitchFamily="66" charset="0"/>
              </a:rPr>
              <a:t>. </a:t>
            </a:r>
            <a:r>
              <a:rPr lang="ru-RU" sz="3400" dirty="0" err="1" smtClean="0">
                <a:latin typeface="Monotype Corsiva" pitchFamily="66" charset="0"/>
              </a:rPr>
              <a:t>μάθημα </a:t>
            </a:r>
            <a:r>
              <a:rPr lang="ru-RU" sz="3400" dirty="0" smtClean="0">
                <a:latin typeface="Monotype Corsiva" pitchFamily="66" charset="0"/>
              </a:rPr>
              <a:t>— изучение, наука) — </a:t>
            </a:r>
            <a:r>
              <a:rPr lang="ru-RU" sz="3400" dirty="0" err="1" smtClean="0">
                <a:latin typeface="Monotype Corsiva" pitchFamily="66" charset="0"/>
              </a:rPr>
              <a:t>наука</a:t>
            </a:r>
            <a:r>
              <a:rPr lang="ru-RU" sz="3400" dirty="0" smtClean="0">
                <a:latin typeface="Monotype Corsiva" pitchFamily="66" charset="0"/>
              </a:rPr>
              <a:t> о структурах, порядке и отношениях, которая исторически сложилась на основе операций подсчёта, измерения и описания формы объектов. Математические объекты создаются путём идеализации свойств реальных или других математических объектов и записи этих свойств на формальном языке. Математика не относится к естественным наукам, но широко используется в них как для точной формулировки их содержания, так и для получения новых результатов. Математика — фундаментальная наука, предоставляющая (общие) языковые средства другим наукам; тем самым она выявляет их структурную взаимосвязь и способствует нахождению самых общих законов природы.</a:t>
            </a:r>
          </a:p>
          <a:p>
            <a:pPr algn="just">
              <a:buNone/>
            </a:pPr>
            <a:r>
              <a:rPr lang="ru-RU" sz="3400" dirty="0" err="1" smtClean="0">
                <a:latin typeface="Monotype Corsiva" pitchFamily="66" charset="0"/>
              </a:rPr>
              <a:t>Еди́ный</a:t>
            </a:r>
            <a:r>
              <a:rPr lang="ru-RU" sz="3400" dirty="0" smtClean="0">
                <a:latin typeface="Monotype Corsiva" pitchFamily="66" charset="0"/>
              </a:rPr>
              <a:t> </a:t>
            </a:r>
            <a:r>
              <a:rPr lang="ru-RU" sz="3400" dirty="0" err="1" smtClean="0">
                <a:latin typeface="Monotype Corsiva" pitchFamily="66" charset="0"/>
              </a:rPr>
              <a:t>госуда́рственный</a:t>
            </a:r>
            <a:r>
              <a:rPr lang="ru-RU" sz="3400" dirty="0" smtClean="0">
                <a:latin typeface="Monotype Corsiva" pitchFamily="66" charset="0"/>
              </a:rPr>
              <a:t> </a:t>
            </a:r>
            <a:r>
              <a:rPr lang="ru-RU" sz="3400" dirty="0" err="1" smtClean="0">
                <a:latin typeface="Monotype Corsiva" pitchFamily="66" charset="0"/>
              </a:rPr>
              <a:t>экза́мен</a:t>
            </a:r>
            <a:r>
              <a:rPr lang="ru-RU" sz="3400" dirty="0" smtClean="0">
                <a:latin typeface="Monotype Corsiva" pitchFamily="66" charset="0"/>
              </a:rPr>
              <a:t> (ЕГЭ) — централизованно проводимый в Российской Федерации экзамен в средних учебных заведениях — школах, лицеях и гимназиях, форма проведения ОГЭ по образовательным программам среднего общего образования . Служит одновременно выпускным экзаменом из школы и вступительным экзаменом в вузы.</a:t>
            </a:r>
            <a:endParaRPr lang="ru-RU" sz="3400" dirty="0">
              <a:latin typeface="Monotype Corsiva" panose="03010101010201010101" pitchFamily="66" charset="0"/>
            </a:endParaRPr>
          </a:p>
        </p:txBody>
      </p:sp>
    </p:spTree>
    <p:extLst>
      <p:ext uri="{BB962C8B-B14F-4D97-AF65-F5344CB8AC3E}">
        <p14:creationId xmlns="" xmlns:p14="http://schemas.microsoft.com/office/powerpoint/2010/main" val="2850241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2500306"/>
            <a:ext cx="8229600" cy="1143000"/>
          </a:xfrm>
        </p:spPr>
        <p:txBody>
          <a:bodyPr>
            <a:normAutofit fontScale="90000"/>
          </a:bodyPr>
          <a:lstStyle/>
          <a:p>
            <a:pPr algn="just"/>
            <a:r>
              <a:rPr lang="ru-RU" sz="2700" dirty="0" smtClean="0">
                <a:latin typeface="Monotype Corsiva" pitchFamily="66" charset="0"/>
              </a:rPr>
              <a:t/>
            </a:r>
            <a:br>
              <a:rPr lang="ru-RU" sz="2700" dirty="0" smtClean="0">
                <a:latin typeface="Monotype Corsiva" pitchFamily="66" charset="0"/>
              </a:rPr>
            </a:br>
            <a:r>
              <a:rPr lang="ru-RU" sz="2700" dirty="0" smtClean="0">
                <a:latin typeface="Monotype Corsiva" pitchFamily="66" charset="0"/>
              </a:rPr>
              <a:t/>
            </a:r>
            <a:br>
              <a:rPr lang="ru-RU" sz="2700" dirty="0" smtClean="0">
                <a:latin typeface="Monotype Corsiva" pitchFamily="66" charset="0"/>
              </a:rPr>
            </a:br>
            <a:r>
              <a:rPr lang="ru-RU" sz="2700" dirty="0" smtClean="0">
                <a:latin typeface="Monotype Corsiva" pitchFamily="66" charset="0"/>
              </a:rPr>
              <a:t>История ЕГЭ (мировая, в России).</a:t>
            </a:r>
            <a:br>
              <a:rPr lang="ru-RU" sz="2700" dirty="0" smtClean="0">
                <a:latin typeface="Monotype Corsiva" pitchFamily="66" charset="0"/>
              </a:rPr>
            </a:br>
            <a:r>
              <a:rPr lang="ru-RU" sz="2700" dirty="0" smtClean="0">
                <a:latin typeface="Monotype Corsiva" pitchFamily="66" charset="0"/>
              </a:rPr>
              <a:t>Первый аналог ЕГЭ был введен во Франции в 60-х гг. Французские колонии в Африке обрели независимость, и в стране стало очень много иммигрантов из Африки. Уровень их образованности был крайне низок, но, тем не менее, детям иммигрантов необходимо было учиться, и французские власти пошли им навстречу, сильно упростив систему экзаменов. Были введены тестовые опросы, выпускной экзамен совмещался с вступительным в вуз. </a:t>
            </a:r>
            <a:br>
              <a:rPr lang="ru-RU" sz="2700" dirty="0" smtClean="0">
                <a:latin typeface="Monotype Corsiva" pitchFamily="66" charset="0"/>
              </a:rPr>
            </a:br>
            <a:r>
              <a:rPr lang="ru-RU" sz="2700" dirty="0" smtClean="0">
                <a:latin typeface="Monotype Corsiva" pitchFamily="66" charset="0"/>
              </a:rPr>
              <a:t>Очень скоро во Франции начались многочисленные демонстрации и акции протеста: народ не принимал новую систему, считая, что она ведет к «отупению» нации. Противостояние длилось недолго: уже через три года правительство, оценив результаты новой политики, отказалось от нововведений. </a:t>
            </a:r>
            <a:br>
              <a:rPr lang="ru-RU" sz="2700" dirty="0" smtClean="0">
                <a:latin typeface="Monotype Corsiva" pitchFamily="66" charset="0"/>
              </a:rPr>
            </a:br>
            <a:r>
              <a:rPr lang="ru-RU" sz="2700" dirty="0" smtClean="0">
                <a:latin typeface="Monotype Corsiva" pitchFamily="66" charset="0"/>
              </a:rPr>
              <a:t>Однако подобная система вполне успешно прижилась в Америке. Она менее </a:t>
            </a:r>
            <a:r>
              <a:rPr lang="ru-RU" sz="2700" dirty="0" err="1" smtClean="0">
                <a:latin typeface="Monotype Corsiva" pitchFamily="66" charset="0"/>
              </a:rPr>
              <a:t>затратна</a:t>
            </a:r>
            <a:r>
              <a:rPr lang="ru-RU" sz="2700" dirty="0" smtClean="0">
                <a:latin typeface="Monotype Corsiva" pitchFamily="66" charset="0"/>
              </a:rPr>
              <a:t> и очень удобна. Теперь идея «2 экзамена в 1» начала получать широкое распространение во всем мире. </a:t>
            </a:r>
            <a:r>
              <a:rPr lang="ru-RU" sz="1800" dirty="0" smtClean="0">
                <a:latin typeface="Segoe Print" panose="02000600000000000000" pitchFamily="2" charset="0"/>
              </a:rPr>
              <a:t/>
            </a:r>
            <a:br>
              <a:rPr lang="ru-RU" sz="1800" dirty="0" smtClean="0">
                <a:latin typeface="Segoe Print" panose="02000600000000000000" pitchFamily="2" charset="0"/>
              </a:rPr>
            </a:br>
            <a:endParaRPr 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28596" y="0"/>
            <a:ext cx="8229600" cy="1143000"/>
          </a:xfrm>
        </p:spPr>
        <p:txBody>
          <a:bodyPr/>
          <a:lstStyle/>
          <a:p>
            <a:r>
              <a:rPr lang="ru-RU" dirty="0" smtClean="0">
                <a:latin typeface="Monotype Corsiva" pitchFamily="66" charset="0"/>
              </a:rPr>
              <a:t>ЕГЭ в России </a:t>
            </a:r>
            <a:endParaRPr lang="ru-RU" dirty="0">
              <a:latin typeface="Monotype Corsiva" pitchFamily="66" charset="0"/>
            </a:endParaRPr>
          </a:p>
        </p:txBody>
      </p:sp>
      <p:sp>
        <p:nvSpPr>
          <p:cNvPr id="4" name="Содержимое 3"/>
          <p:cNvSpPr>
            <a:spLocks noGrp="1"/>
          </p:cNvSpPr>
          <p:nvPr>
            <p:ph idx="1"/>
          </p:nvPr>
        </p:nvSpPr>
        <p:spPr>
          <a:xfrm>
            <a:off x="457200" y="1000108"/>
            <a:ext cx="8229600" cy="5126055"/>
          </a:xfrm>
        </p:spPr>
        <p:txBody>
          <a:bodyPr>
            <a:normAutofit fontScale="25000" lnSpcReduction="20000"/>
          </a:bodyPr>
          <a:lstStyle/>
          <a:p>
            <a:pPr algn="just">
              <a:buNone/>
            </a:pPr>
            <a:r>
              <a:rPr lang="ru-RU" sz="8000" dirty="0" smtClean="0">
                <a:latin typeface="Monotype Corsiva" pitchFamily="66" charset="0"/>
              </a:rPr>
              <a:t>Первые прообразы ЕГЭ стали появляться в России в 1997 году. В отдельных школах начали проводить эксперименты по добровольному тестированию выпускников. </a:t>
            </a:r>
          </a:p>
          <a:p>
            <a:pPr marL="137160" indent="0" algn="just">
              <a:buNone/>
            </a:pPr>
            <a:r>
              <a:rPr lang="ru-RU" sz="8000" dirty="0" smtClean="0">
                <a:latin typeface="Monotype Corsiva" pitchFamily="66" charset="0"/>
              </a:rPr>
              <a:t>   Автором идеи Единого государственного экзамена в России стал Владимир Филиппов, возглавлявший Министерство образования с 1998 по 2004 год. Именно он начал масштабную реформу отечественного образования—присоединение России к Болонскому процессу с разделением высшего образования на </a:t>
            </a:r>
            <a:r>
              <a:rPr lang="ru-RU" sz="8000" dirty="0" err="1" smtClean="0">
                <a:latin typeface="Monotype Corsiva" pitchFamily="66" charset="0"/>
              </a:rPr>
              <a:t>бакалавриат</a:t>
            </a:r>
            <a:r>
              <a:rPr lang="ru-RU" sz="8000" dirty="0" smtClean="0">
                <a:latin typeface="Monotype Corsiva" pitchFamily="66" charset="0"/>
              </a:rPr>
              <a:t> и магистратуру, создание новых образовательных стандартов. Одним их необходимых условий этого процесса стало введение новых способов оценки знаний школьников. </a:t>
            </a:r>
          </a:p>
          <a:p>
            <a:pPr marL="137160" indent="0" algn="just">
              <a:buNone/>
            </a:pPr>
            <a:r>
              <a:rPr lang="ru-RU" sz="8000" dirty="0" smtClean="0">
                <a:latin typeface="Monotype Corsiva" pitchFamily="66" charset="0"/>
              </a:rPr>
              <a:t>     ЕГЭ должен был уничтожить коррупцию в школах и вузах и обеспечить эффективную проверку знаний выпускников (стандартная пятибалльная шкала с этой задачей давно уже не справлялась). Именно поэтому была выбрана тестовая форма, с которой работает беспристрастная машина. Кроме того, </a:t>
            </a:r>
            <a:r>
              <a:rPr lang="ru-RU" sz="8000" dirty="0" err="1" smtClean="0">
                <a:latin typeface="Monotype Corsiva" pitchFamily="66" charset="0"/>
              </a:rPr>
              <a:t>госэкзамен</a:t>
            </a:r>
            <a:r>
              <a:rPr lang="ru-RU" sz="8000" dirty="0" smtClean="0">
                <a:latin typeface="Monotype Corsiva" pitchFamily="66" charset="0"/>
              </a:rPr>
              <a:t> должен был сделать высшее образование по-настоящему доступным для детей из регионов. «Во все элитарные и в большинство других вузов можно поступить только либо через репетиторство при данном вузе, либо через платные курсы при нем, либо через целевой прием, который они реализуют, либо через «договорные» школы, которые есть у московских и питерских вузов», — утверждал Филиппов.</a:t>
            </a:r>
          </a:p>
          <a:p>
            <a:endParaRPr lang="ru-RU" dirty="0" smtClean="0"/>
          </a:p>
          <a:p>
            <a:endParaRPr lang="ru-RU" dirty="0">
              <a:latin typeface="Monotype Corsiva"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2643182"/>
            <a:ext cx="8229600" cy="1143000"/>
          </a:xfrm>
        </p:spPr>
        <p:txBody>
          <a:bodyPr>
            <a:noAutofit/>
          </a:bodyPr>
          <a:lstStyle/>
          <a:p>
            <a:pPr algn="just"/>
            <a:r>
              <a:rPr lang="ru-RU" sz="2000" dirty="0" smtClean="0">
                <a:latin typeface="Monotype Corsiva" pitchFamily="66" charset="0"/>
              </a:rPr>
              <a:t> В 1999 году создан Федеральный центр тестирования </a:t>
            </a:r>
            <a:r>
              <a:rPr lang="ru-RU" sz="2000" dirty="0" err="1" smtClean="0">
                <a:latin typeface="Monotype Corsiva" pitchFamily="66" charset="0"/>
              </a:rPr>
              <a:t>Минобрнауки</a:t>
            </a:r>
            <a:r>
              <a:rPr lang="ru-RU" sz="2000" dirty="0" smtClean="0">
                <a:latin typeface="Monotype Corsiva" pitchFamily="66" charset="0"/>
              </a:rPr>
              <a:t>. Задача: развитие в стране системы тестирования, а также осуществление мониторинга качества знаний обучающихся в российских образовательных </a:t>
            </a:r>
            <a:r>
              <a:rPr lang="ru-RU" sz="2000" dirty="0" err="1" smtClean="0">
                <a:latin typeface="Monotype Corsiva" pitchFamily="66" charset="0"/>
              </a:rPr>
              <a:t>учреждениях.Под</a:t>
            </a:r>
            <a:r>
              <a:rPr lang="ru-RU" sz="2000" dirty="0" smtClean="0">
                <a:latin typeface="Monotype Corsiva" pitchFamily="66" charset="0"/>
              </a:rPr>
              <a:t> руководством директора центра Владимира Хлебникова была разработана идея, технология и методика проведения ЕГЭ, а также его программное обеспечение и </a:t>
            </a:r>
            <a:r>
              <a:rPr lang="ru-RU" sz="2000" dirty="0" err="1" smtClean="0">
                <a:latin typeface="Monotype Corsiva" pitchFamily="66" charset="0"/>
              </a:rPr>
              <a:t>шкалирование</a:t>
            </a:r>
            <a:r>
              <a:rPr lang="ru-RU" sz="2000" dirty="0" smtClean="0">
                <a:latin typeface="Monotype Corsiva" pitchFamily="66" charset="0"/>
              </a:rPr>
              <a:t> результатов тестирования. Тогда же была сформирована основа для составления </a:t>
            </a:r>
            <a:r>
              <a:rPr lang="ru-RU" sz="2000" dirty="0" err="1" smtClean="0">
                <a:latin typeface="Monotype Corsiva" pitchFamily="66" charset="0"/>
              </a:rPr>
              <a:t>КИМов</a:t>
            </a:r>
            <a:r>
              <a:rPr lang="ru-RU" sz="2000" dirty="0" smtClean="0">
                <a:latin typeface="Monotype Corsiva" pitchFamily="66" charset="0"/>
              </a:rPr>
              <a:t>, решались вопросы координирования информационно-технологического обеспечения экзамена. </a:t>
            </a:r>
            <a:br>
              <a:rPr lang="ru-RU" sz="2000" dirty="0" smtClean="0">
                <a:latin typeface="Monotype Corsiva" pitchFamily="66" charset="0"/>
              </a:rPr>
            </a:br>
            <a:r>
              <a:rPr lang="ru-RU" sz="2000" dirty="0" smtClean="0">
                <a:latin typeface="Monotype Corsiva" pitchFamily="66" charset="0"/>
              </a:rPr>
              <a:t>          В 2000 году в распоряжении Правительства РФ был обозначен новый план развития образования: «Поэтапный переход к нормативному </a:t>
            </a:r>
            <a:r>
              <a:rPr lang="ru-RU" sz="2000" dirty="0" err="1" smtClean="0">
                <a:latin typeface="Monotype Corsiva" pitchFamily="66" charset="0"/>
              </a:rPr>
              <a:t>подушевому</a:t>
            </a:r>
            <a:r>
              <a:rPr lang="ru-RU" sz="2000" dirty="0" smtClean="0">
                <a:latin typeface="Monotype Corsiva" pitchFamily="66" charset="0"/>
              </a:rPr>
              <a:t> финансированию высшего профессионального образования предусматривает отработку технологии проведения Единого государственного выпускного экзамена и его последующее законодательное закрепление». </a:t>
            </a:r>
            <a:br>
              <a:rPr lang="ru-RU" sz="2000" dirty="0" smtClean="0">
                <a:latin typeface="Monotype Corsiva" pitchFamily="66" charset="0"/>
              </a:rPr>
            </a:br>
            <a:r>
              <a:rPr lang="ru-RU" sz="2000" dirty="0" smtClean="0">
                <a:latin typeface="Monotype Corsiva" pitchFamily="66" charset="0"/>
              </a:rPr>
              <a:t>        Реализация нового плана началась практически сразу. Однако предусмотреть заранее все вероятные препятствия и «подводные» камни было невозможно. ЕГЭ за время своего существования претерпел немало изменений. Его развитие осуществлялось в несколько условных этапов.</a:t>
            </a:r>
            <a:endParaRPr lang="ru-RU" sz="2000" dirty="0">
              <a:latin typeface="Monotype Corsiva"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1228</Words>
  <Application>Microsoft Office PowerPoint</Application>
  <PresentationFormat>Экран (4:3)</PresentationFormat>
  <Paragraphs>194</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Слайд 1</vt:lpstr>
      <vt:lpstr>Слайд 2</vt:lpstr>
      <vt:lpstr>Слайд 3</vt:lpstr>
      <vt:lpstr>Слайд 4</vt:lpstr>
      <vt:lpstr>Слайд 5</vt:lpstr>
      <vt:lpstr>Глава 1. Теоретические основы единого государственного экзамена по математике</vt:lpstr>
      <vt:lpstr>  История ЕГЭ (мировая, в России). Первый аналог ЕГЭ был введен во Франции в 60-х гг. Французские колонии в Африке обрели независимость, и в стране стало очень много иммигрантов из Африки. Уровень их образованности был крайне низок, но, тем не менее, детям иммигрантов необходимо было учиться, и французские власти пошли им навстречу, сильно упростив систему экзаменов. Были введены тестовые опросы, выпускной экзамен совмещался с вступительным в вуз.  Очень скоро во Франции начались многочисленные демонстрации и акции протеста: народ не принимал новую систему, считая, что она ведет к «отупению» нации. Противостояние длилось недолго: уже через три года правительство, оценив результаты новой политики, отказалось от нововведений.  Однако подобная система вполне успешно прижилась в Америке. Она менее затратна и очень удобна. Теперь идея «2 экзамена в 1» начала получать широкое распространение во всем мире.  </vt:lpstr>
      <vt:lpstr>ЕГЭ в России </vt:lpstr>
      <vt:lpstr> В 1999 году создан Федеральный центр тестирования Минобрнауки. Задача: развитие в стране системы тестирования, а также осуществление мониторинга качества знаний обучающихся в российских образовательных учреждениях.Под руководством директора центра Владимира Хлебникова была разработана идея, технология и методика проведения ЕГЭ, а также его программное обеспечение и шкалирование результатов тестирования. Тогда же была сформирована основа для составления КИМов, решались вопросы координирования информационно-технологического обеспечения экзамена.            В 2000 году в распоряжении Правительства РФ был обозначен новый план развития образования: «Поэтапный переход к нормативному подушевому финансированию высшего профессионального образования предусматривает отработку технологии проведения Единого государственного выпускного экзамена и его последующее законодательное закрепление».          Реализация нового плана началась практически сразу. Однако предусмотреть заранее все вероятные препятствия и «подводные» камни было невозможно. ЕГЭ за время своего существования претерпел немало изменений. Его развитие осуществлялось в несколько условных этапов.</vt:lpstr>
      <vt:lpstr>1.2. Изменение ЕГЭ по математике</vt:lpstr>
      <vt:lpstr>Слайд 11</vt:lpstr>
      <vt:lpstr>Слайд 12</vt:lpstr>
      <vt:lpstr>1.3. Статистика ЕГЭ по математике с 2003 по 2014                                         </vt:lpstr>
      <vt:lpstr>Глава 2. Опытно – экспериментальная работа</vt:lpstr>
      <vt:lpstr>Слайд 15</vt:lpstr>
      <vt:lpstr>Слайд 16</vt:lpstr>
      <vt:lpstr>2.2. Опрос – анкетирование родителей и учителей</vt:lpstr>
      <vt:lpstr>Заключение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dc:creator>
  <cp:lastModifiedBy>tolya</cp:lastModifiedBy>
  <cp:revision>21</cp:revision>
  <dcterms:created xsi:type="dcterms:W3CDTF">2014-11-06T10:35:22Z</dcterms:created>
  <dcterms:modified xsi:type="dcterms:W3CDTF">2014-12-13T07:47:46Z</dcterms:modified>
</cp:coreProperties>
</file>