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14" r:id="rId10"/>
    <p:sldId id="315" r:id="rId11"/>
    <p:sldId id="316" r:id="rId12"/>
    <p:sldId id="317" r:id="rId13"/>
    <p:sldId id="342" r:id="rId14"/>
    <p:sldId id="318" r:id="rId15"/>
    <p:sldId id="319" r:id="rId16"/>
    <p:sldId id="321" r:id="rId17"/>
    <p:sldId id="323" r:id="rId18"/>
    <p:sldId id="324" r:id="rId19"/>
    <p:sldId id="328" r:id="rId20"/>
    <p:sldId id="358" r:id="rId21"/>
    <p:sldId id="343" r:id="rId22"/>
    <p:sldId id="344" r:id="rId23"/>
    <p:sldId id="346" r:id="rId24"/>
    <p:sldId id="347" r:id="rId25"/>
    <p:sldId id="285" r:id="rId26"/>
    <p:sldId id="348" r:id="rId27"/>
    <p:sldId id="349" r:id="rId28"/>
    <p:sldId id="350" r:id="rId29"/>
    <p:sldId id="353" r:id="rId30"/>
    <p:sldId id="352" r:id="rId31"/>
    <p:sldId id="354" r:id="rId32"/>
    <p:sldId id="355" r:id="rId33"/>
    <p:sldId id="356" r:id="rId34"/>
    <p:sldId id="35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1005" autoAdjust="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3DEC20-409C-495F-94EB-3EBD12F1BD29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4D854D-51C8-493B-84DA-4C1CD0757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screen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screen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screen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CDC9-D058-4273-BC09-F63433249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5A5E8-527C-4812-828A-BB6A35339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71C7-8338-45EE-98EA-7B8501455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A44E-7301-4B65-B991-E5CBEDD64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7121-61A2-4B24-8B6B-B79814F8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F615-1034-43EB-8FF0-5E82DBA5D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9BD8-AAD1-4DB8-A90A-0F5636F8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0308-B397-402B-9151-7985DB3B2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EA010-A28C-460F-AF59-F86A45D8C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3242-E7AA-4831-8F39-7B391253A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0782-C1F8-47E4-9626-2D4606CD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FD33F-8EED-483E-894C-61DE7CBBE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102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4" cstate="screen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4" cstate="screen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D810A1F-DBCF-4E27-B576-1A743F978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1986_%D0%B3%D0%BE%D0%B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editt.ru/sites/default/files/stomatit.jpg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0" Type="http://schemas.openxmlformats.org/officeDocument/2006/relationships/hyperlink" Target="http://susanin.udm.ru/upload/iblock/bce/bcef87258d56bd04d943926c4d8b57a3.jpg" TargetMode="External"/><Relationship Id="rId4" Type="http://schemas.openxmlformats.org/officeDocument/2006/relationships/hyperlink" Target="http://g.io.ua/img_aa/large/0115/02/01150243.jpg" TargetMode="External"/><Relationship Id="rId9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0" y="2057400"/>
            <a:ext cx="6921500" cy="180022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Исследование уровня толерантности подростков 15-17 лет по отношению к </a:t>
            </a:r>
            <a:r>
              <a:rPr lang="ru-RU" sz="32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ВИЧ-положительным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людям.</a:t>
            </a:r>
            <a:endParaRPr lang="ru-RU" sz="3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85938" y="5214938"/>
            <a:ext cx="6921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Руководитель </a:t>
            </a:r>
            <a:r>
              <a:rPr lang="ru-RU" b="1" kern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Припузова</a:t>
            </a: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Т.Г</a:t>
            </a:r>
            <a:r>
              <a:rPr lang="ru-RU" sz="32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50" y="500063"/>
            <a:ext cx="6921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МОБУ СОШ № 9 им. М.И. </a:t>
            </a:r>
            <a:r>
              <a:rPr lang="ru-RU" b="1" kern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Кершенгольца</a:t>
            </a: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28813" y="4643438"/>
            <a:ext cx="6921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Выполнили: обучающиеся 10А класса </a:t>
            </a:r>
          </a:p>
          <a:p>
            <a:pPr algn="r" eaLnBrk="0" hangingPunct="0">
              <a:defRPr/>
            </a:pPr>
            <a:r>
              <a:rPr lang="ru-RU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Конева Т., Данилова А.</a:t>
            </a:r>
            <a:endParaRPr lang="ru-RU" sz="3200" b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5857875"/>
            <a:ext cx="6921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Якутск 2014 год</a:t>
            </a:r>
          </a:p>
        </p:txBody>
      </p:sp>
      <p:pic>
        <p:nvPicPr>
          <p:cNvPr id="7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ВИЧ не летает по воздуху. Он может существовать только в организме человека.</a:t>
            </a:r>
          </a:p>
        </p:txBody>
      </p:sp>
      <p:pic>
        <p:nvPicPr>
          <p:cNvPr id="4" name="Picture 2" descr="http://upload.wikimedia.org/wikipedia/commons/thumb/1/1a/HIV-budding-Color.jpg/300px-HIV-budding-Colo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1071563" y="3643313"/>
            <a:ext cx="3519487" cy="23352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Искусственно расцвеченная фотография, сделанная растровым электронным микроскопом. </a:t>
            </a:r>
          </a:p>
          <a:p>
            <a:pPr>
              <a:defRPr/>
            </a:pPr>
            <a:r>
              <a:rPr lang="ru-RU" dirty="0" smtClean="0"/>
              <a:t>Вирусы ВИЧ (зелёные) отпочковываются от заражённого лимфоцита.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7" name="Picture 2" descr="http://www.intactive.ru/files/07/80/1201338007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63" y="1785938"/>
            <a:ext cx="2357437" cy="1833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 Пока ВИЧ инфекция не перешла в стадию СПИДа, инфицированный человек может чувствовать себя хорошо, выглядеть здоровым и даже не подозревать, что заражен, но при этом он может заражать других.</a:t>
            </a:r>
          </a:p>
        </p:txBody>
      </p:sp>
      <p:pic>
        <p:nvPicPr>
          <p:cNvPr id="15368" name="Picture 8" descr="http://krasnobrodskiy.ucoz.ru/Illustrazii/Kartinki/Plakaty/AID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86500" y="4714875"/>
            <a:ext cx="2397125" cy="1766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http://vsesvit-news.info/pictures/1342182759_spid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5875" y="5214938"/>
            <a:ext cx="1214438" cy="91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</a:rPr>
              <a:t>Типы вирусов ВИЧ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68413"/>
            <a:ext cx="7337425" cy="5018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b="1" smtClean="0">
                <a:solidFill>
                  <a:srgbClr val="C00000"/>
                </a:solidFill>
              </a:rPr>
              <a:t>               Для вируса иммунодефицита человека характерна высокая частота генетических изменений, возникающих в процессе самовоспроизведения. </a:t>
            </a:r>
          </a:p>
          <a:p>
            <a:pPr>
              <a:buFont typeface="Wingdings" pitchFamily="2" charset="2"/>
              <a:buNone/>
            </a:pPr>
            <a:endParaRPr lang="ru-RU" altLang="ru-RU" sz="2000" smtClean="0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000" y="3857625"/>
            <a:ext cx="7500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/>
              <a:t> На сегодняшний день известны ВИЧ-1, ВИЧ-2, ВИЧ-3, ВИЧ-4.</a:t>
            </a:r>
          </a:p>
          <a:p>
            <a:pPr eaLnBrk="0" hangingPunct="0"/>
            <a:endParaRPr lang="ru-RU" altLang="ru-RU">
              <a:latin typeface="Arial" charset="0"/>
            </a:endParaRPr>
          </a:p>
        </p:txBody>
      </p:sp>
      <p:pic>
        <p:nvPicPr>
          <p:cNvPr id="6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642938"/>
            <a:ext cx="7793038" cy="766762"/>
          </a:xfrm>
        </p:spPr>
        <p:txBody>
          <a:bodyPr/>
          <a:lstStyle/>
          <a:p>
            <a:r>
              <a:rPr lang="ru-RU" altLang="ru-RU" sz="2400" b="1" smtClean="0">
                <a:solidFill>
                  <a:schemeClr val="tx1"/>
                </a:solidFill>
              </a:rPr>
              <a:t>Типы вирусов ВИЧ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71563" y="1571625"/>
            <a:ext cx="6929437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000" b="1" u="sng">
                <a:solidFill>
                  <a:srgbClr val="003300"/>
                </a:solidFill>
              </a:rPr>
              <a:t>ВИЧ-2</a:t>
            </a:r>
            <a:r>
              <a:rPr lang="ru-RU" altLang="ru-RU" sz="2000"/>
              <a:t> — вид вируса иммунодефицита человека, идентифицированный в </a:t>
            </a:r>
            <a:r>
              <a:rPr lang="ru-RU" altLang="ru-RU" sz="2000">
                <a:hlinkClick r:id="rId2" tooltip="1986 год"/>
              </a:rPr>
              <a:t>1986 году</a:t>
            </a:r>
            <a:r>
              <a:rPr lang="ru-RU" altLang="ru-RU" sz="2000"/>
              <a:t>. По сравнению с ВИЧ-1, ВИЧ-2 изучен в значительно меньшей степени. ВИЧ-2 отличается от ВИЧ-1 в структуре генома. Известно, что ВИЧ-2 менее патогенен и передается с меньшей вероятностью, чем ВИЧ-1. Отмечено, что люди, инфицированные ВИЧ-2, обладают слабым иммунитетом к ВИЧ-1.</a:t>
            </a:r>
          </a:p>
          <a:p>
            <a:r>
              <a:rPr lang="ru-RU" altLang="ru-RU" sz="2000" b="1" u="sng">
                <a:solidFill>
                  <a:srgbClr val="003300"/>
                </a:solidFill>
              </a:rPr>
              <a:t>ВИЧ-3</a:t>
            </a:r>
            <a:r>
              <a:rPr lang="ru-RU" altLang="ru-RU" sz="2000">
                <a:solidFill>
                  <a:srgbClr val="003300"/>
                </a:solidFill>
              </a:rPr>
              <a:t> </a:t>
            </a:r>
            <a:r>
              <a:rPr lang="ru-RU" altLang="ru-RU" sz="2000"/>
              <a:t>— редкая разновидность, об открытии которой было сообщено в 1988. Обнаруженный вирус не реагировал с антителами других известных групп, а также обладал значительными отличиями в структуре генома. Более распространенное наименование для этой разновидности — ВИЧ-1 подтип O.</a:t>
            </a:r>
          </a:p>
          <a:p>
            <a:r>
              <a:rPr lang="ru-RU" altLang="ru-RU" sz="2000" b="1">
                <a:solidFill>
                  <a:srgbClr val="003300"/>
                </a:solidFill>
              </a:rPr>
              <a:t>ВИЧ-4</a:t>
            </a:r>
            <a:r>
              <a:rPr lang="ru-RU" altLang="ru-RU" sz="2000">
                <a:solidFill>
                  <a:srgbClr val="003300"/>
                </a:solidFill>
              </a:rPr>
              <a:t> </a:t>
            </a:r>
            <a:r>
              <a:rPr lang="ru-RU" altLang="ru-RU" sz="2000"/>
              <a:t>— редкая разновидность вируса, обнаруженная в 1986 году.</a:t>
            </a:r>
          </a:p>
          <a:p>
            <a:pPr eaLnBrk="0" hangingPunct="0"/>
            <a:endParaRPr lang="ru-RU" altLang="ru-RU" sz="1600">
              <a:latin typeface="Arial" charset="0"/>
            </a:endParaRPr>
          </a:p>
        </p:txBody>
      </p:sp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Теории возникновения ВИЧ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68413"/>
            <a:ext cx="7686675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Вирус создан искусственно в конце 70-х годов текущего столетия посредством методов генной инженерии на основе новых знаний о влиянии различного рода излучений,иммунодепрессантов и мононуклеарных антител на различные звенья иммунной системы.</a:t>
            </a:r>
            <a:br>
              <a:rPr lang="ru-RU" altLang="ru-RU" sz="2000" smtClean="0"/>
            </a:br>
            <a:r>
              <a:rPr lang="ru-RU" altLang="ru-RU" sz="2000" smtClean="0"/>
              <a:t>В естественных условиях вирус иммунодефицита человека может иметь антропогенное происхождение, а именно: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ВИЧ – типичный экзогенный ретровирус, существовавший у людей с древних времен и эволюционировавший вместе с человеком при его расселении на Земле;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 глухих уголках   Центральной Африки ВИЧ циркулировал и вызывал эндемические заболевания и  СПИД длительное время, затем через о. Гаити попал в США и в последующем довольно быстро распространялся на все континенты;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ВИЧ - не  африканского происхождения, а возник и до нынешней пандемии, существовал в странах умеренного климата (Северная Америка, Европа), в силу слабой патогенности вызывая отдельные заболевания, практически не диагностируемые как СПИД</a:t>
            </a:r>
          </a:p>
        </p:txBody>
      </p:sp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r>
              <a:rPr lang="ru-RU" altLang="ru-RU" smtClean="0"/>
              <a:t>Стадии развития заболевания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0" y="-100013"/>
            <a:ext cx="179388" cy="10001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85875" y="1403350"/>
            <a:ext cx="746283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000000"/>
                </a:solidFill>
              </a:rPr>
              <a:t>1. </a:t>
            </a:r>
            <a:r>
              <a:rPr lang="ru-RU" altLang="ru-RU" sz="1800" b="1">
                <a:solidFill>
                  <a:srgbClr val="000000"/>
                </a:solidFill>
              </a:rPr>
              <a:t>Инкубационный период</a:t>
            </a:r>
            <a:r>
              <a:rPr lang="ru-RU" altLang="ru-RU" sz="1800">
                <a:solidFill>
                  <a:srgbClr val="000000"/>
                </a:solidFill>
              </a:rPr>
              <a:t> (период сероконверсии — до появления детектируемых антител к ВИЧ) — от 3-х недель до 3 месяцев (по другим данным — от 2 недель до 1 года).</a:t>
            </a:r>
          </a:p>
          <a:p>
            <a:r>
              <a:rPr lang="ru-RU" altLang="ru-RU" sz="1800" b="1">
                <a:solidFill>
                  <a:srgbClr val="000000"/>
                </a:solidFill>
              </a:rPr>
              <a:t>2. Продромальный период</a:t>
            </a:r>
            <a:r>
              <a:rPr lang="ru-RU" altLang="ru-RU" sz="1800">
                <a:solidFill>
                  <a:srgbClr val="000000"/>
                </a:solidFill>
              </a:rPr>
              <a:t> — стадия первичного инфицирования, до 1 месяца. Клинические проявления</a:t>
            </a:r>
            <a:r>
              <a:rPr lang="ru-RU" altLang="ru-RU" sz="1800"/>
              <a:t>: субфебрильная температура, крапивница, стоматит, воспаление лимфатических узлов — они становятся увеличенными, мягкими и болезненными. Максимальная концентрация вируса, антител появляется только в самом конце продромального периода.</a:t>
            </a:r>
          </a:p>
          <a:p>
            <a:r>
              <a:rPr lang="ru-RU" altLang="ru-RU" sz="1800" b="1"/>
              <a:t>3. Латентный период</a:t>
            </a:r>
            <a:r>
              <a:rPr lang="ru-RU" altLang="ru-RU" sz="1800"/>
              <a:t> — 5-10 лет, единственное проявление — стойкое увеличение лимфатических узлов (плотные, безболезненные) </a:t>
            </a:r>
          </a:p>
          <a:p>
            <a:r>
              <a:rPr lang="ru-RU" altLang="ru-RU" sz="1800" b="1"/>
              <a:t>4. ПреСПИД</a:t>
            </a:r>
            <a:r>
              <a:rPr lang="ru-RU" altLang="ru-RU" sz="1800"/>
              <a:t> — продолжительность 1-2 года — начало угнетения клеточного иммунитета. Часто рецидивирующий герпес — долго не заживающие изъязвления слизистой рта, половых органов, стоматит. Лейкоплакия языка (разрастание сосочкового слоя — «волокнистый язык»). Кандидоз — слизистой рта, половых органов.</a:t>
            </a:r>
          </a:p>
          <a:p>
            <a:r>
              <a:rPr lang="ru-RU" altLang="ru-RU" sz="1800" b="1"/>
              <a:t>5. Терминальная стадия</a:t>
            </a:r>
            <a:r>
              <a:rPr lang="ru-RU" altLang="ru-RU" sz="1800"/>
              <a:t> — СПИД — 1-2 года.</a:t>
            </a:r>
          </a:p>
        </p:txBody>
      </p:sp>
      <p:pic>
        <p:nvPicPr>
          <p:cNvPr id="6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75" y="1219200"/>
            <a:ext cx="6858000" cy="199548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ru-RU" dirty="0" smtClean="0"/>
              <a:t>    СПИД – это последняя стадия ВИЧ-инфекции, когда защитная система организма разрушена. Заболевания, которые человек преодолевает в обычной жизни (</a:t>
            </a:r>
            <a:r>
              <a:rPr lang="ru-RU" i="1" dirty="0" smtClean="0"/>
              <a:t>например, грипп или воспаление лёгких</a:t>
            </a:r>
            <a:r>
              <a:rPr lang="ru-RU" dirty="0" smtClean="0"/>
              <a:t>), могут стать роковыми для людей, у которых СПИД.</a:t>
            </a:r>
            <a:endParaRPr lang="ru-RU" dirty="0"/>
          </a:p>
        </p:txBody>
      </p:sp>
      <p:pic>
        <p:nvPicPr>
          <p:cNvPr id="14338" name="Picture 2" descr="http://portalik.flyfm.net/uploads/posts/2010-03/1268320350_3136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00298" y="3071810"/>
            <a:ext cx="2071702" cy="2577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http://www.vesti-ural.ru/uploads/posts/2011-06/1307087424_030611vistavka-spid0000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9057" y="3429000"/>
            <a:ext cx="3559583" cy="2789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 useBgFill="1"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25" y="5786438"/>
            <a:ext cx="500063" cy="500062"/>
          </a:xfrm>
          <a:prstGeom prst="actionButtonForwardNex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Заражение вирусом происходит: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1219200"/>
            <a:ext cx="5357812" cy="5138738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/>
              <a:t>при сексуальном контакте без использования презерватива;</a:t>
            </a:r>
          </a:p>
          <a:p>
            <a:pPr>
              <a:defRPr/>
            </a:pPr>
            <a:r>
              <a:rPr lang="ru-RU" dirty="0" smtClean="0"/>
              <a:t>при непосредственном попадании крови в организм человека через ранки, язвочки, слизистые оболочки;</a:t>
            </a:r>
          </a:p>
          <a:p>
            <a:pPr>
              <a:defRPr/>
            </a:pPr>
            <a:r>
              <a:rPr lang="ru-RU" dirty="0" smtClean="0"/>
              <a:t>при переливании крови;</a:t>
            </a:r>
          </a:p>
          <a:p>
            <a:pPr>
              <a:defRPr/>
            </a:pPr>
            <a:r>
              <a:rPr lang="ru-RU" dirty="0" smtClean="0"/>
              <a:t>при выполнении </a:t>
            </a:r>
            <a:r>
              <a:rPr lang="ru-RU" dirty="0" err="1" smtClean="0"/>
              <a:t>пирсинга</a:t>
            </a:r>
            <a:r>
              <a:rPr lang="ru-RU" dirty="0" smtClean="0"/>
              <a:t> и нанесении татуировок нестерильными инструментами;</a:t>
            </a:r>
          </a:p>
          <a:p>
            <a:pPr>
              <a:defRPr/>
            </a:pPr>
            <a:r>
              <a:rPr lang="ru-RU" dirty="0" smtClean="0"/>
              <a:t>при использовании нестерильных шприцев и других инструментов для приготовления наркотиков, а так же при введении уже зараженного раствора наркотического средства;</a:t>
            </a:r>
          </a:p>
          <a:p>
            <a:pPr>
              <a:defRPr/>
            </a:pPr>
            <a:r>
              <a:rPr lang="ru-RU" dirty="0" smtClean="0"/>
              <a:t>от инфицированной матери к ребенку во время беременности, родов, кормления грудью.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6146" name="Picture 2" descr="http://ertis-edu.gov.kz/media/img/journal/50f3adba7477e.jpg"/>
          <p:cNvPicPr>
            <a:picLocks noChangeAspect="1" noChangeArrowheads="1"/>
          </p:cNvPicPr>
          <p:nvPr/>
        </p:nvPicPr>
        <p:blipFill>
          <a:blip r:embed="rId2" cstate="screen"/>
          <a:srcRect t="-172" b="-1749"/>
          <a:stretch>
            <a:fillRect/>
          </a:stretch>
        </p:blipFill>
        <p:spPr bwMode="auto">
          <a:xfrm>
            <a:off x="7715272" y="500041"/>
            <a:ext cx="928694" cy="1538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img2.offer24.ru/img/off/48/48454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15074" y="3429000"/>
            <a:ext cx="912820" cy="1540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http://g.io.ua/img_aa/large/0115/02/0115024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286644" y="3429000"/>
            <a:ext cx="1682389" cy="947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http://svet-mayakov.ru/wp-content/uploads/2010/06/h_wxeEa12Xob8MFOK5Jc6S3qinhPHWrLmI_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643834" y="2214554"/>
            <a:ext cx="1214446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2" name="Picture 10" descr="http://bezformata.ru/content/Images/000/015/523/image1552369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143768" y="4643446"/>
            <a:ext cx="1479797" cy="1151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4" name="Picture 12" descr="http://meditt.ru/sites/default/files/stomati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215074" y="2214554"/>
            <a:ext cx="1143008" cy="1016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50" name="Picture 18" descr="http://susanin.udm.ru/upload/iblock/bce/bcef87258d56bd04d943926c4d8b57a3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143636" y="1285860"/>
            <a:ext cx="1394349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Блок-схема: узел 18"/>
          <p:cNvSpPr/>
          <p:nvPr/>
        </p:nvSpPr>
        <p:spPr>
          <a:xfrm>
            <a:off x="6572250" y="2857500"/>
            <a:ext cx="428625" cy="28575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29625" y="5786438"/>
            <a:ext cx="500063" cy="500062"/>
          </a:xfrm>
          <a:prstGeom prst="actionButtonForwardNex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Невозможно заразится ВИЧ</a:t>
            </a:r>
            <a:r>
              <a:rPr lang="ru-RU" altLang="ru-RU" b="1" smtClean="0"/>
              <a:t>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071563" y="1219200"/>
            <a:ext cx="4214812" cy="493712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dirty="0" smtClean="0"/>
              <a:t>при рукопожатиях, объятиях, поцелуях;</a:t>
            </a:r>
          </a:p>
          <a:p>
            <a:pPr>
              <a:defRPr/>
            </a:pPr>
            <a:r>
              <a:rPr lang="ru-RU" dirty="0" smtClean="0"/>
              <a:t>при кашле и чихании;</a:t>
            </a:r>
          </a:p>
          <a:p>
            <a:pPr>
              <a:defRPr/>
            </a:pPr>
            <a:r>
              <a:rPr lang="ru-RU" dirty="0" smtClean="0"/>
              <a:t>при принятии пищи;</a:t>
            </a:r>
          </a:p>
          <a:p>
            <a:pPr>
              <a:defRPr/>
            </a:pPr>
            <a:r>
              <a:rPr lang="ru-RU" dirty="0" smtClean="0"/>
              <a:t>при совместном пользовании посудой и столовыми приборами, полотенцами и постельным бельем;</a:t>
            </a:r>
          </a:p>
          <a:p>
            <a:pPr>
              <a:defRPr/>
            </a:pPr>
            <a:r>
              <a:rPr lang="ru-RU" dirty="0" smtClean="0"/>
              <a:t>при совместном пользовании санузлом и душевыми;</a:t>
            </a:r>
          </a:p>
          <a:p>
            <a:pPr>
              <a:defRPr/>
            </a:pPr>
            <a:r>
              <a:rPr lang="ru-RU" dirty="0" smtClean="0"/>
              <a:t>при совместном занятии спортом;</a:t>
            </a:r>
          </a:p>
          <a:p>
            <a:pPr>
              <a:defRPr/>
            </a:pPr>
            <a:r>
              <a:rPr lang="ru-RU" dirty="0" smtClean="0"/>
              <a:t>при нахождении в одном помещении с ВИЧ-инфицированными людьми;</a:t>
            </a:r>
          </a:p>
          <a:p>
            <a:pPr>
              <a:defRPr/>
            </a:pPr>
            <a:r>
              <a:rPr lang="ru-RU" dirty="0" smtClean="0"/>
              <a:t>при укусах насекомых и/или животных.</a:t>
            </a:r>
            <a:endParaRPr lang="ru-RU" dirty="0"/>
          </a:p>
        </p:txBody>
      </p:sp>
      <p:pic>
        <p:nvPicPr>
          <p:cNvPr id="20484" name="Picture 2" descr="http://www.uchportal.ru/_ld/288/956856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89538" y="1428750"/>
            <a:ext cx="36766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25" y="5786438"/>
            <a:ext cx="500063" cy="500062"/>
          </a:xfrm>
          <a:prstGeom prst="actionButtonForwardNex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d/d7/HIV_Epidem.png/430px-HIV_Epidem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714358"/>
            <a:ext cx="7000924" cy="318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63550" y="0"/>
            <a:ext cx="82169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/>
              <a:t>Распространённость ВИЧ среди взрослого населения по странам мира.</a:t>
            </a:r>
            <a:endParaRPr lang="ru-RU" sz="2800" dirty="0"/>
          </a:p>
        </p:txBody>
      </p:sp>
      <p:sp>
        <p:nvSpPr>
          <p:cNvPr id="21508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3429000"/>
            <a:ext cx="2543175" cy="32146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Больше 20 %</a:t>
            </a:r>
          </a:p>
          <a:p>
            <a:pPr>
              <a:buFontTx/>
              <a:buNone/>
            </a:pPr>
            <a:r>
              <a:rPr lang="ru-RU" altLang="ru-RU" smtClean="0"/>
              <a:t>15-20 % </a:t>
            </a:r>
          </a:p>
          <a:p>
            <a:pPr>
              <a:buFontTx/>
              <a:buNone/>
            </a:pPr>
            <a:r>
              <a:rPr lang="ru-RU" altLang="ru-RU" smtClean="0"/>
              <a:t>10 – 15 %</a:t>
            </a:r>
          </a:p>
          <a:p>
            <a:pPr>
              <a:buFontTx/>
              <a:buNone/>
            </a:pPr>
            <a:r>
              <a:rPr lang="ru-RU" altLang="ru-RU" smtClean="0"/>
              <a:t>5 – 10%</a:t>
            </a:r>
          </a:p>
          <a:p>
            <a:pPr>
              <a:buFontTx/>
              <a:buNone/>
            </a:pPr>
            <a:r>
              <a:rPr lang="ru-RU" altLang="ru-RU" smtClean="0"/>
              <a:t>2 – 5  %</a:t>
            </a:r>
          </a:p>
          <a:p>
            <a:pPr>
              <a:buFontTx/>
              <a:buNone/>
            </a:pPr>
            <a:r>
              <a:rPr lang="ru-RU" altLang="ru-RU" smtClean="0"/>
              <a:t>1 – 2 % </a:t>
            </a:r>
          </a:p>
        </p:txBody>
      </p:sp>
      <p:sp>
        <p:nvSpPr>
          <p:cNvPr id="21509" name="Содержимое 17"/>
          <p:cNvSpPr>
            <a:spLocks noGrp="1"/>
          </p:cNvSpPr>
          <p:nvPr>
            <p:ph sz="quarter" idx="2"/>
          </p:nvPr>
        </p:nvSpPr>
        <p:spPr>
          <a:xfrm>
            <a:off x="5286375" y="3429000"/>
            <a:ext cx="2781300" cy="26860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0,5 – 1,0 %</a:t>
            </a:r>
          </a:p>
          <a:p>
            <a:pPr>
              <a:buFontTx/>
              <a:buNone/>
            </a:pPr>
            <a:r>
              <a:rPr lang="ru-RU" altLang="ru-RU" smtClean="0"/>
              <a:t>0,1 – 0,5 %</a:t>
            </a:r>
          </a:p>
          <a:p>
            <a:pPr>
              <a:buFontTx/>
              <a:buNone/>
            </a:pPr>
            <a:r>
              <a:rPr lang="ru-RU" altLang="ru-RU" smtClean="0"/>
              <a:t>Меньше 0,5 %</a:t>
            </a:r>
          </a:p>
          <a:p>
            <a:pPr>
              <a:buFontTx/>
              <a:buNone/>
            </a:pPr>
            <a:r>
              <a:rPr lang="ru-RU" altLang="ru-RU" smtClean="0"/>
              <a:t>Меньше 0,1 %</a:t>
            </a:r>
          </a:p>
          <a:p>
            <a:pPr>
              <a:buFontTx/>
              <a:buNone/>
            </a:pPr>
            <a:r>
              <a:rPr lang="ru-RU" altLang="ru-RU" smtClean="0"/>
              <a:t>Нет данных</a:t>
            </a:r>
          </a:p>
          <a:p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3429000"/>
            <a:ext cx="500062" cy="500063"/>
          </a:xfrm>
          <a:prstGeom prst="rect">
            <a:avLst/>
          </a:prstGeom>
          <a:solidFill>
            <a:srgbClr val="531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4429125"/>
            <a:ext cx="500062" cy="500063"/>
          </a:xfrm>
          <a:prstGeom prst="rect">
            <a:avLst/>
          </a:prstGeom>
          <a:solidFill>
            <a:srgbClr val="C02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3929063"/>
            <a:ext cx="500062" cy="50006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3" y="5429250"/>
            <a:ext cx="500062" cy="500063"/>
          </a:xfrm>
          <a:prstGeom prst="rect">
            <a:avLst/>
          </a:prstGeom>
          <a:solidFill>
            <a:srgbClr val="DC6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4929188"/>
            <a:ext cx="500062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429000"/>
            <a:ext cx="500063" cy="500063"/>
          </a:xfrm>
          <a:prstGeom prst="rect">
            <a:avLst/>
          </a:prstGeom>
          <a:solidFill>
            <a:srgbClr val="E1E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3" y="5929313"/>
            <a:ext cx="500062" cy="500062"/>
          </a:xfrm>
          <a:prstGeom prst="rect">
            <a:avLst/>
          </a:prstGeom>
          <a:solidFill>
            <a:srgbClr val="D2B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429125"/>
            <a:ext cx="500063" cy="500063"/>
          </a:xfrm>
          <a:prstGeom prst="rect">
            <a:avLst/>
          </a:prstGeom>
          <a:solidFill>
            <a:srgbClr val="249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929063"/>
            <a:ext cx="500063" cy="500062"/>
          </a:xfrm>
          <a:prstGeom prst="rect">
            <a:avLst/>
          </a:prstGeom>
          <a:solidFill>
            <a:srgbClr val="06D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4929188"/>
            <a:ext cx="500063" cy="500062"/>
          </a:xfrm>
          <a:prstGeom prst="rect">
            <a:avLst/>
          </a:prstGeom>
          <a:solidFill>
            <a:srgbClr val="1B6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429250"/>
            <a:ext cx="500063" cy="500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429625" y="5786438"/>
            <a:ext cx="500063" cy="500062"/>
          </a:xfrm>
          <a:prstGeom prst="actionButtonForwardNex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Актуальность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600" smtClean="0"/>
              <a:t>Актуальность в России проблемы ВИЧ-инфекции и СПИДа усиливается  по причине не прекращающегося роста числа </a:t>
            </a:r>
          </a:p>
          <a:p>
            <a:pPr>
              <a:buFontTx/>
              <a:buNone/>
            </a:pPr>
            <a:r>
              <a:rPr lang="ru-RU" altLang="ru-RU" sz="1600" smtClean="0"/>
              <a:t>больных. Доминирующая по инерции прошлых официальных установок ориентация на анонимность медицинского </a:t>
            </a:r>
          </a:p>
          <a:p>
            <a:pPr>
              <a:buFontTx/>
              <a:buNone/>
            </a:pPr>
            <a:r>
              <a:rPr lang="ru-RU" altLang="ru-RU" sz="1600" smtClean="0"/>
              <a:t>обслуживания ВИЧ-инфицированных становится трудновыполнимой задачей, во-первых, из-за роста численности </a:t>
            </a:r>
          </a:p>
          <a:p>
            <a:pPr>
              <a:buFontTx/>
              <a:buNone/>
            </a:pPr>
            <a:r>
              <a:rPr lang="ru-RU" altLang="ru-RU" sz="1600" smtClean="0"/>
              <a:t>больных и сложности сохранения анонимности процесса лечения; во-вторых, из-за невозможности и ненадобности их </a:t>
            </a:r>
          </a:p>
          <a:p>
            <a:pPr>
              <a:buFontTx/>
              <a:buNone/>
            </a:pPr>
            <a:r>
              <a:rPr lang="ru-RU" altLang="ru-RU" sz="1600" smtClean="0"/>
              <a:t>социальной изоляции.</a:t>
            </a:r>
          </a:p>
          <a:p>
            <a:pPr>
              <a:buFontTx/>
              <a:buNone/>
            </a:pPr>
            <a:r>
              <a:rPr lang="ru-RU" altLang="ru-RU" sz="1600" smtClean="0"/>
              <a:t>С другой стороны, прошлый опыт страны свидетельствует о том, что открытая информация о носителях ВИЧ-инфекции или заболевших СПИДом способна дестабилизировать социальные отношения. Еще на заре осознания проблемы </a:t>
            </a:r>
          </a:p>
          <a:p>
            <a:pPr>
              <a:buFontTx/>
              <a:buNone/>
            </a:pPr>
            <a:r>
              <a:rPr lang="ru-RU" altLang="ru-RU" sz="1600" smtClean="0"/>
              <a:t>СПИДа в СССР, прецеденты открытой информации о ВИЧ-инфицированных продемонстрировали не только низкий </a:t>
            </a:r>
          </a:p>
          <a:p>
            <a:pPr>
              <a:buFontTx/>
              <a:buNone/>
            </a:pPr>
            <a:r>
              <a:rPr lang="ru-RU" altLang="ru-RU" sz="1600" smtClean="0"/>
              <a:t>уровень толерантности со стороны населения к этим больным, но сопровождались проявлениями массовой истерии</a:t>
            </a:r>
          </a:p>
          <a:p>
            <a:pPr>
              <a:buFontTx/>
              <a:buNone/>
            </a:pPr>
            <a:endParaRPr lang="ru-RU" altLang="ru-RU" smtClean="0"/>
          </a:p>
          <a:p>
            <a:endParaRPr lang="ru-RU" altLang="ru-RU" smtClean="0"/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Толерантность</a:t>
            </a:r>
          </a:p>
        </p:txBody>
      </p:sp>
      <p:sp>
        <p:nvSpPr>
          <p:cNvPr id="2253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800" smtClean="0"/>
              <a:t>Большой энциклопедический словарь сообщает, что «толерантность (от лат. tolerantia — терпение) – способность организма переносить неблагоприятное влияние того или иного фактора среды;терпимость к чужим мнениям, верованиям, поведению». Энциклопедия Кольера также связывает толерантность с «терпимостью, стремлением и способностью к установлению и поддержанию общности с людьми, которые отличаются в некотором отношении от превалирующего типа или не придерживаются общепринятых мнений».Толковый словарь русского языка под редакцией Т. Ф. Ефремовой и толковый словарь Ушакова слово «толерантный» также связывают со словом «терпимый».</a:t>
            </a:r>
          </a:p>
          <a:p>
            <a:pPr eaLnBrk="1" hangingPunct="1">
              <a:buFontTx/>
              <a:buNone/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>
          <a:xfrm>
            <a:off x="1571625" y="2057400"/>
            <a:ext cx="6786563" cy="1143000"/>
          </a:xfrm>
        </p:spPr>
        <p:txBody>
          <a:bodyPr/>
          <a:lstStyle/>
          <a:p>
            <a:r>
              <a:rPr lang="ru-RU" altLang="ru-RU" smtClean="0"/>
              <a:t>Итоги анкетирования</a:t>
            </a: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mtClean="0"/>
              <a:t>«Мое отношение к ВИЧ-инфицированным людям»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Охват – 82 человека </a:t>
            </a:r>
            <a:br>
              <a:rPr lang="ru-RU" altLang="ru-RU" sz="3200" smtClean="0"/>
            </a:br>
            <a:r>
              <a:rPr lang="ru-RU" altLang="ru-RU" sz="3200" smtClean="0"/>
              <a:t>(обучающиеся 9 – 11 классов)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 smtClean="0"/>
              <a:t>Анкета составлена на основании  примерной анкеты  Центра социологических исследований  и социального прогнозирования    Министерства образования и науки РФ ФАО. </a:t>
            </a:r>
          </a:p>
          <a:p>
            <a:endParaRPr lang="ru-RU" altLang="ru-RU" smtClean="0"/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mtClean="0"/>
              <a:t>Вопросы анкеты </a:t>
            </a:r>
          </a:p>
        </p:txBody>
      </p:sp>
      <p:sp>
        <p:nvSpPr>
          <p:cNvPr id="2560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mtClean="0"/>
              <a:t>«Мое отношение к ВИЧ-инфицированным людям»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Как следует относиться к ВИЧ-инфицированным?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84313" y="2205038"/>
          <a:ext cx="7212012" cy="3094037"/>
        </p:xfrm>
        <a:graphic>
          <a:graphicData uri="http://schemas.openxmlformats.org/drawingml/2006/table">
            <a:tbl>
              <a:tblPr/>
              <a:tblGrid>
                <a:gridCol w="3925567"/>
                <a:gridCol w="1216881"/>
                <a:gridCol w="1081672"/>
                <a:gridCol w="987024"/>
              </a:tblGrid>
              <a:tr h="539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EFDE3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юноши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девушки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9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Относиться к ним следует как к обычным гражданам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56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Их надо воспринимать как обычных граждан, но лучше  не контактировать с ними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539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Их надо изолировать от здоровых людей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Итоги анкетирования</a:t>
            </a:r>
            <a:br>
              <a:rPr lang="ru-RU" altLang="ru-RU" sz="2800" smtClean="0"/>
            </a:br>
            <a:r>
              <a:rPr lang="ru-RU" altLang="ru-RU" sz="2400" b="1" smtClean="0"/>
              <a:t>«Мое отношение к ВИЧ-инфицированным людям»</a:t>
            </a:r>
            <a:endParaRPr lang="ru-RU" altLang="ru-RU" sz="2400" smtClean="0"/>
          </a:p>
        </p:txBody>
      </p:sp>
      <p:graphicFrame>
        <p:nvGraphicFramePr>
          <p:cNvPr id="27651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60450" y="1628775"/>
          <a:ext cx="7620000" cy="4330700"/>
        </p:xfrm>
        <a:graphic>
          <a:graphicData uri="http://schemas.openxmlformats.org/presentationml/2006/ole">
            <p:oleObj spid="_x0000_s27651" r:id="rId3" imgW="7620660" imgH="4334632" progId="Excel.Sheet.8">
              <p:embed/>
            </p:oleObj>
          </a:graphicData>
        </a:graphic>
      </p:graphicFrame>
      <p:pic>
        <p:nvPicPr>
          <p:cNvPr id="6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Какой эмоциональный фон должен присутствовать в отношениях к ВИЧ-инфицированным.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835150" y="2060575"/>
          <a:ext cx="6851650" cy="4081463"/>
        </p:xfrm>
        <a:graphic>
          <a:graphicData uri="http://schemas.openxmlformats.org/drawingml/2006/table">
            <a:tbl>
              <a:tblPr/>
              <a:tblGrid>
                <a:gridCol w="3087279"/>
                <a:gridCol w="1220352"/>
                <a:gridCol w="1220353"/>
                <a:gridCol w="1323119"/>
              </a:tblGrid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EFDE3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юноши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девушки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Сострадание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  Сочувствие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 Нейтрально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  Жалость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  Отвращение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5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   Презрение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Какой эмоциональный фон должен присутствовать в отношении к ВИЧ-инфицированным?</a:t>
            </a:r>
          </a:p>
        </p:txBody>
      </p:sp>
      <p:graphicFrame>
        <p:nvGraphicFramePr>
          <p:cNvPr id="29699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114800"/>
        </p:xfrm>
        <a:graphic>
          <a:graphicData uri="http://schemas.openxmlformats.org/presentationml/2006/ole">
            <p:oleObj spid="_x0000_s29699" r:id="rId3" imgW="7620660" imgH="4115157" progId="Excel.Sheet.8">
              <p:embed/>
            </p:oleObj>
          </a:graphicData>
        </a:graphic>
      </p:graphicFrame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Выберите  из приводимых ситуаций  только одну, с которой Вы согласны: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462463"/>
        </p:xfrm>
        <a:graphic>
          <a:graphicData uri="http://schemas.openxmlformats.org/drawingml/2006/table">
            <a:tbl>
              <a:tblPr/>
              <a:tblGrid>
                <a:gridCol w="4862513"/>
                <a:gridCol w="928687"/>
                <a:gridCol w="928688"/>
                <a:gridCol w="900112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EFDE3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юноши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девушки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ВИЧ-инфицированные такие же обычные люди, как  мы, и они должны жить среди нас полноценной жизнью, с ними можно контактировать и дружить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 ВИЧ-инфицированные заслуживают того, чтобы они  учились и работали в обычном коллективе, но контактировать с ними надо осторожно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Я не против, чтобы ВИЧ-инфицированные ходили в кино, ездили в транспорте, но учиться, работать вместе  с ними в одном коллективе мне бы не хотелось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 Для ВИЧ-инфицированных надо создать отдельные  условия учебы, работы, чтобы они меньше контактировали со здоровыми людьми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 ВИЧ-инфицированных надо содержать в отдельном диспансере, на карантине и не допускать, чтобы они контактировали со здоровыми людьми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Выберите  из приводимых ситуаций  только одну, с которой Вы согласны:</a:t>
            </a:r>
          </a:p>
        </p:txBody>
      </p:sp>
      <p:graphicFrame>
        <p:nvGraphicFramePr>
          <p:cNvPr id="3174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114800"/>
        </p:xfrm>
        <a:graphic>
          <a:graphicData uri="http://schemas.openxmlformats.org/presentationml/2006/ole">
            <p:oleObj spid="_x0000_s31747" r:id="rId3" imgW="7620660" imgH="4115157" progId="Excel.Sheet.8">
              <p:embed/>
            </p:oleObj>
          </a:graphicData>
        </a:graphic>
      </p:graphicFrame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620000" cy="1143000"/>
          </a:xfrm>
        </p:spPr>
        <p:txBody>
          <a:bodyPr/>
          <a:lstStyle/>
          <a:p>
            <a:r>
              <a:rPr lang="ru-RU" altLang="ru-RU" smtClean="0"/>
              <a:t>Актуальность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800" smtClean="0"/>
              <a:t>Почти 50% больных ВИЧ-инфекцией — молодые люди  в возрасте до 25 лет, среди которых 19-24 летние составляют более 40% Особенно стремительны темпы распространения ВИЧ-инфекции среди наркоманов: частота выявления ВИЧ-инфекции составляет 73 на 1000 обследованных.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smtClean="0"/>
              <a:t>В последние годы в России начала формироваться новая группа социального риска, которая способствует возникновению инфекций, преимущественно передаваемых половым путем. Оперативный эпидемиологический анализ показал, что в 2003г. впервые с начала регистрации эпидемии половой путь стал ведущим среди причин заражения ВИЧ-инфекцией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smtClean="0"/>
              <a:t>. На него приходится 86% всех случаев ВИЧ-инфекций в мире: 71% — на гетеросексуальные и 15% — на гомосексуальные контакты</a:t>
            </a:r>
          </a:p>
          <a:p>
            <a:endParaRPr lang="ru-RU" altLang="ru-RU" sz="1800" smtClean="0"/>
          </a:p>
          <a:p>
            <a:endParaRPr lang="ru-RU" altLang="ru-RU" smtClean="0"/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Как Вы поступите, если  вдруг узнали,  что в Вашем классе кто-то является носителем ВИЧ-инфекции?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710113"/>
        </p:xfrm>
        <a:graphic>
          <a:graphicData uri="http://schemas.openxmlformats.org/drawingml/2006/table">
            <a:tbl>
              <a:tblPr/>
              <a:tblGrid>
                <a:gridCol w="4433888"/>
                <a:gridCol w="1071562"/>
                <a:gridCol w="1071563"/>
                <a:gridCol w="1042987"/>
              </a:tblGrid>
              <a:tr h="64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EFDE3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юноши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девушки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FDE3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Сделаю вид, будто ничего не случилось, и мое отношение к нему останется прежним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73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 Это вызовет у меня некоторую обеспокоенность, но существенно менять свое поведение в отношении ВИЧ-инфицированного я не стану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73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Это вызовет у меня серьезное беспокойство, я перестану  с ним контактировать, но не буду настаивать на его удалении из нашего коллектива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64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 Это меня возмутит, и я потребую, чтобы его удалили из нашего класса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  <a:tr h="64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  Потребую, чтобы его удалили из учебного заведения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8D4"/>
                    </a:solidFill>
                  </a:tcPr>
                </a:tc>
              </a:tr>
              <a:tr h="647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 Сам уйду  из учебного заведения, если ВИЧ-инфицированного не удалят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4EB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071563" y="785813"/>
            <a:ext cx="7620000" cy="1143000"/>
          </a:xfrm>
        </p:spPr>
        <p:txBody>
          <a:bodyPr/>
          <a:lstStyle/>
          <a:p>
            <a:r>
              <a:rPr lang="ru-RU" altLang="ru-RU" sz="2800" smtClean="0"/>
              <a:t>Как Вы поступите если  вдруг узнали,  что в Вашем классе кто-то является носителем ВИЧ-инфекции?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33795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114800"/>
        </p:xfrm>
        <a:graphic>
          <a:graphicData uri="http://schemas.openxmlformats.org/presentationml/2006/ole">
            <p:oleObj spid="_x0000_s33795" r:id="rId3" imgW="7620660" imgH="4115157" progId="Excel.Sheet.8">
              <p:embed/>
            </p:oleObj>
          </a:graphicData>
        </a:graphic>
      </p:graphicFrame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Выводы: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1. Большинство респондентов проявили высокий и средний уровень толерантности.</a:t>
            </a:r>
          </a:p>
          <a:p>
            <a:r>
              <a:rPr lang="ru-RU" altLang="ru-RU" sz="2400" smtClean="0"/>
              <a:t>2. Низкий уровень толерантности проявили 8% опрошенных. </a:t>
            </a:r>
            <a:br>
              <a:rPr lang="ru-RU" altLang="ru-RU" sz="2400" smtClean="0"/>
            </a:br>
            <a:r>
              <a:rPr lang="ru-RU" altLang="ru-RU" sz="2400" smtClean="0"/>
              <a:t>3. Возраст респондентов не влияет на уровень толерантности.</a:t>
            </a:r>
          </a:p>
          <a:p>
            <a:r>
              <a:rPr lang="ru-RU" altLang="ru-RU" sz="2400" smtClean="0"/>
              <a:t>4. Юноши менее толерантны, чем девушки. </a:t>
            </a:r>
          </a:p>
          <a:p>
            <a:r>
              <a:rPr lang="ru-RU" altLang="ru-RU" sz="2400" smtClean="0"/>
              <a:t>5. Основной проявляемый эмоциональный фон - это сочувствие и нейтральное отношение.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Задачи следующего этапа: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Провести анкетирование среди учителей МОБУ СОШ №9.</a:t>
            </a:r>
          </a:p>
          <a:p>
            <a:r>
              <a:rPr lang="ru-RU" altLang="ru-RU" smtClean="0"/>
              <a:t>Провести анкетирование среди учеников средней школы Хангаласского улуса.</a:t>
            </a:r>
          </a:p>
          <a:p>
            <a:r>
              <a:rPr lang="ru-RU" altLang="ru-RU" smtClean="0"/>
              <a:t>Сравнить уровень толерантности городских и сельских школьников.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Список использованной литературы: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1800" smtClean="0"/>
              <a:t>Культурные аспекты профилактики и борьбы с распространением ВИЧ/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 СПИД в России. Доклад, подготовленный при содействии Бюро ЮНЕСКО в Москве. М., 2003.</a:t>
            </a:r>
          </a:p>
          <a:p>
            <a:pPr>
              <a:spcBef>
                <a:spcPct val="0"/>
              </a:spcBef>
            </a:pPr>
            <a:r>
              <a:rPr lang="ru-RU" altLang="ru-RU" sz="1800" smtClean="0"/>
              <a:t>Проблемы формирования толерантного отношения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 к ВИЧ-инфицированным в образовательной среде: Шереги Ф.Э.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 Социологический анализ. — М.: ЦСП, 2005. — 88 с.</a:t>
            </a:r>
          </a:p>
          <a:p>
            <a:pPr>
              <a:spcBef>
                <a:spcPct val="0"/>
              </a:spcBef>
            </a:pPr>
            <a:r>
              <a:rPr lang="ru-RU" altLang="ru-RU" sz="1800" smtClean="0"/>
              <a:t>Социально обусловленные заболевания молодежи. В кн.: Российская молодежь: проблемы и решения. М., ЦСП, 2009, </a:t>
            </a:r>
          </a:p>
          <a:p>
            <a:pPr>
              <a:spcBef>
                <a:spcPct val="0"/>
              </a:spcBef>
            </a:pPr>
            <a:r>
              <a:rPr lang="ru-RU" altLang="ru-RU" sz="1800" smtClean="0"/>
              <a:t>Россия в цифрах. Краткий статистический сборник. Росстат. М. 2012, </a:t>
            </a:r>
          </a:p>
          <a:p>
            <a:pPr>
              <a:spcBef>
                <a:spcPct val="0"/>
              </a:spcBef>
            </a:pPr>
            <a:r>
              <a:rPr lang="ru-RU" altLang="ru-RU" sz="1800" smtClean="0"/>
              <a:t>Социально обусловленные заболевания молодежи.. Данные всероссийского репрезентативного мониторинга, </a:t>
            </a:r>
          </a:p>
          <a:p>
            <a:pPr>
              <a:spcBef>
                <a:spcPct val="0"/>
              </a:spcBef>
            </a:pPr>
            <a:r>
              <a:rPr lang="ru-RU" altLang="ru-RU" sz="1800" smtClean="0"/>
              <a:t>проведенного Центром социального прогнозирования в 2009г.</a:t>
            </a:r>
          </a:p>
          <a:p>
            <a:pPr>
              <a:buFontTx/>
              <a:buNone/>
            </a:pPr>
            <a:endParaRPr lang="ru-RU" altLang="ru-RU" sz="1800" smtClean="0"/>
          </a:p>
          <a:p>
            <a:endParaRPr lang="ru-RU" altLang="ru-RU" smtClean="0"/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620000" cy="1143000"/>
          </a:xfrm>
        </p:spPr>
        <p:txBody>
          <a:bodyPr/>
          <a:lstStyle/>
          <a:p>
            <a:r>
              <a:rPr lang="ru-RU" altLang="ru-RU" smtClean="0"/>
              <a:t>Актуальность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>
          <a:xfrm>
            <a:off x="1071563" y="1643063"/>
            <a:ext cx="7434262" cy="3786187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>
                <a:ea typeface="Times New Roman" pitchFamily="18" charset="0"/>
                <a:cs typeface="Arial" charset="0"/>
              </a:rPr>
              <a:t>     За последние 5-10  лет в России проводились исследования уровня толерантного отношения  к людям, зараженным ВИЧ и больным СПИДом.  В среднем  по данным этих исследований  доля не склонных проявлять толерантность в отношении  ВИЧ-инфицированных составляет среди учащихся примерно 40%, среди учителей — примерно 30%, среди родителей — примерно 30%. Основное чувство, которое проявили респонденты – это страх заражения.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>
                <a:ea typeface="Times New Roman" pitchFamily="18" charset="0"/>
                <a:cs typeface="Arial" charset="0"/>
              </a:rPr>
              <a:t>    Так как предыдущими исследованиями было выявлено, что уровень толерантности у школьников  заметно ниже , то нами была поставлена цель провести исследование уровня толерантности у обучающихся нашей школы. </a:t>
            </a:r>
          </a:p>
        </p:txBody>
      </p:sp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Цель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    Определение уровня толерантного отношения к ВИЧ-положительным людям  подростков 15-17 лет  (на базе обучающихся 9-11 классов МОБУ СОШ № 9 им. М.И. Кершенгольца»)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620000" cy="1143000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066800" y="1571625"/>
            <a:ext cx="7620000" cy="4714875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smtClean="0"/>
              <a:t>Изучить литературу по проблеме распространения ВИЧ и СПИД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smtClean="0"/>
              <a:t>Подготовить анкету «Толерантное отношение к ВИЧ-инфицированным людям»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smtClean="0"/>
              <a:t>Провести анкетирование среди обучающихся 9 – 11 классов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smtClean="0"/>
              <a:t>Проанализировать полученные данные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smtClean="0"/>
              <a:t>Подготовить сценарий классного часа, направленного на формирование толерантной личности</a:t>
            </a:r>
          </a:p>
        </p:txBody>
      </p:sp>
      <p:pic>
        <p:nvPicPr>
          <p:cNvPr id="4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Сроки реализации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66800" y="1571625"/>
            <a:ext cx="7620000" cy="4714875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3600" smtClean="0"/>
              <a:t>Подготовительный этап: 2013 год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3600" smtClean="0"/>
              <a:t>Исследовательский этап: 2014 год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3600" smtClean="0"/>
              <a:t>Аналитический этап: 2015 год</a:t>
            </a:r>
          </a:p>
        </p:txBody>
      </p:sp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ВИЧ – это вирус иммунодефицита человека. </a:t>
            </a:r>
          </a:p>
          <a:p>
            <a:r>
              <a:rPr lang="ru-RU" altLang="ru-RU" sz="2400" smtClean="0"/>
              <a:t>Вирус повреждает иммунную систему, выполняющую защитные функции организма.</a:t>
            </a:r>
          </a:p>
          <a:p>
            <a:r>
              <a:rPr lang="ru-RU" altLang="ru-RU" sz="2400" smtClean="0"/>
              <a:t>Людям у которых обнаружен этот вирус, ставят диагноз «ВИЧ-инфекция».</a:t>
            </a:r>
          </a:p>
          <a:p>
            <a:r>
              <a:rPr lang="ru-RU" altLang="ru-RU" sz="2400" smtClean="0"/>
              <a:t>С момента заражения ВИЧ до развития СПИДа может пройти от 7 до 15 лет.</a:t>
            </a:r>
          </a:p>
          <a:p>
            <a:endParaRPr lang="ru-RU" altLang="ru-RU" smtClean="0"/>
          </a:p>
        </p:txBody>
      </p:sp>
      <p:pic>
        <p:nvPicPr>
          <p:cNvPr id="17410" name="Picture 2" descr="http://rushara.net/uploads/posts/2010-12/1291652993_8igytsh5filvlau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51625" y="4929188"/>
            <a:ext cx="2087563" cy="1592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>
                <a:solidFill>
                  <a:srgbClr val="C00000"/>
                </a:solidFill>
              </a:rPr>
              <a:t>Основные сведения о ВИЧ/СПИД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88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defRPr/>
            </a:pPr>
            <a:r>
              <a:rPr lang="ru-RU" sz="3600" b="1" dirty="0" smtClean="0"/>
              <a:t>Так выглядит вирус иммунодефицита человека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i="1" dirty="0" smtClean="0"/>
              <a:t>(стилизованное изображение сечения ВИЧ)</a:t>
            </a:r>
            <a:endParaRPr lang="ru-RU" sz="2700" i="1" dirty="0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   </a:t>
            </a:r>
          </a:p>
        </p:txBody>
      </p:sp>
      <p:pic>
        <p:nvPicPr>
          <p:cNvPr id="5" name="Picture 2" descr="Human Immunodeficency Virus - stylized renderin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12339" y="1643050"/>
            <a:ext cx="4385578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://2.bp.blogspot.com/_cLeoBsV4Fg4/SxXQtaTZJbI/AAAAAAAAAYc/sqwGCgig9HA/s1600/aids_ro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214290"/>
            <a:ext cx="464347" cy="90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730</TotalTime>
  <Words>1569</Words>
  <Application>Microsoft Office PowerPoint</Application>
  <PresentationFormat>Экран (4:3)</PresentationFormat>
  <Paragraphs>218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Тетрадь</vt:lpstr>
      <vt:lpstr>Лист Microsoft Office Excel 97-2003</vt:lpstr>
      <vt:lpstr>Исследование уровня толерантности подростков 15-17 лет по отношению к ВИЧ-положительным людям.</vt:lpstr>
      <vt:lpstr>Актуальность</vt:lpstr>
      <vt:lpstr>Актуальность</vt:lpstr>
      <vt:lpstr>Актуальность</vt:lpstr>
      <vt:lpstr>Цель</vt:lpstr>
      <vt:lpstr>Задачи</vt:lpstr>
      <vt:lpstr>Сроки реализации</vt:lpstr>
      <vt:lpstr>Основные сведения о ВИЧ/СПИД</vt:lpstr>
      <vt:lpstr>Так выглядит вирус иммунодефицита человека (стилизованное изображение сечения ВИЧ)</vt:lpstr>
      <vt:lpstr>ВИЧ не летает по воздуху. Он может существовать только в организме человека.</vt:lpstr>
      <vt:lpstr>Слайд 11</vt:lpstr>
      <vt:lpstr>Типы вирусов ВИЧ</vt:lpstr>
      <vt:lpstr>Типы вирусов ВИЧ</vt:lpstr>
      <vt:lpstr>Теории возникновения ВИЧ</vt:lpstr>
      <vt:lpstr>Стадии развития заболевания</vt:lpstr>
      <vt:lpstr>Слайд 16</vt:lpstr>
      <vt:lpstr>Заражение вирусом происходит:</vt:lpstr>
      <vt:lpstr>Невозможно заразится ВИЧ:</vt:lpstr>
      <vt:lpstr>Распространённость ВИЧ среди взрослого населения по странам мира.</vt:lpstr>
      <vt:lpstr>Толерантность</vt:lpstr>
      <vt:lpstr>Итоги анкетирования</vt:lpstr>
      <vt:lpstr>Охват – 82 человека  (обучающиеся 9 – 11 классов)</vt:lpstr>
      <vt:lpstr>Вопросы анкеты </vt:lpstr>
      <vt:lpstr>Как следует относиться к ВИЧ-инфицированным?</vt:lpstr>
      <vt:lpstr>Итоги анкетирования «Мое отношение к ВИЧ-инфицированным людям»</vt:lpstr>
      <vt:lpstr>Какой эмоциональный фон должен присутствовать в отношениях к ВИЧ-инфицированным.</vt:lpstr>
      <vt:lpstr>Какой эмоциональный фон должен присутствовать в отношении к ВИЧ-инфицированным?</vt:lpstr>
      <vt:lpstr>Выберите  из приводимых ситуаций  только одну, с которой Вы согласны: </vt:lpstr>
      <vt:lpstr>Выберите  из приводимых ситуаций  только одну, с которой Вы согласны:</vt:lpstr>
      <vt:lpstr>Как Вы поступите, если  вдруг узнали,  что в Вашем классе кто-то является носителем ВИЧ-инфекции? </vt:lpstr>
      <vt:lpstr>Как Вы поступите если  вдруг узнали,  что в Вашем классе кто-то является носителем ВИЧ-инфекции? </vt:lpstr>
      <vt:lpstr>Выводы:</vt:lpstr>
      <vt:lpstr>Задачи следующего этапа:</vt:lpstr>
      <vt:lpstr>Список использованной литературы:</vt:lpstr>
    </vt:vector>
  </TitlesOfParts>
  <Company>- -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работы со слабоуспевающими учащимися</dc:title>
  <dc:creator>User</dc:creator>
  <cp:lastModifiedBy>tolya</cp:lastModifiedBy>
  <cp:revision>76</cp:revision>
  <cp:lastPrinted>1601-01-01T00:00:00Z</cp:lastPrinted>
  <dcterms:created xsi:type="dcterms:W3CDTF">2006-12-01T03:47:05Z</dcterms:created>
  <dcterms:modified xsi:type="dcterms:W3CDTF">2014-12-13T08:01:37Z</dcterms:modified>
</cp:coreProperties>
</file>