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7" r:id="rId3"/>
    <p:sldId id="268" r:id="rId4"/>
    <p:sldId id="271" r:id="rId5"/>
    <p:sldId id="262" r:id="rId6"/>
    <p:sldId id="263" r:id="rId7"/>
    <p:sldId id="264" r:id="rId8"/>
    <p:sldId id="265" r:id="rId9"/>
    <p:sldId id="266" r:id="rId10"/>
    <p:sldId id="269" r:id="rId11"/>
    <p:sldId id="270" r:id="rId12"/>
    <p:sldId id="272" r:id="rId13"/>
    <p:sldId id="273" r:id="rId14"/>
    <p:sldId id="278" r:id="rId15"/>
    <p:sldId id="280" r:id="rId16"/>
    <p:sldId id="274" r:id="rId17"/>
    <p:sldId id="258" r:id="rId18"/>
    <p:sldId id="275" r:id="rId19"/>
    <p:sldId id="276" r:id="rId20"/>
    <p:sldId id="277" r:id="rId21"/>
    <p:sldId id="282" r:id="rId22"/>
    <p:sldId id="283" r:id="rId23"/>
    <p:sldId id="284" r:id="rId24"/>
    <p:sldId id="285" r:id="rId25"/>
    <p:sldId id="286" r:id="rId26"/>
    <p:sldId id="287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753"/>
    <p:restoredTop sz="94667"/>
  </p:normalViewPr>
  <p:slideViewPr>
    <p:cSldViewPr snapToGrid="0" snapToObjects="1">
      <p:cViewPr varScale="1">
        <p:scale>
          <a:sx n="72" d="100"/>
          <a:sy n="72" d="100"/>
        </p:scale>
        <p:origin x="46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9/30/2019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9/30/2019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9/30/2019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9/30/2019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9/30/2019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9/30/2019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9/30/2019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9/30/2019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9/30/2019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9/30/2019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9/30/2019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9/30/2019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9/30/2019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9/30/2019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9/30/2019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605381D8-504F-5F46-B75C-8D2275E21FB0}"/>
              </a:ext>
            </a:extLst>
          </p:cNvPr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8089900" y="5652424"/>
            <a:ext cx="4102100" cy="1143000"/>
          </a:xfrm>
          <a:prstGeom prst="rect">
            <a:avLst/>
          </a:prstGeom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s://rustutors.ru/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210D64F-D356-8A4D-8CF7-843DA27420A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Как правильно писать итоговое сочинение?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93C38FB-E795-1C46-9B84-A3990A08DEC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Инструкция по написанию итогового сочинения</a:t>
            </a:r>
          </a:p>
        </p:txBody>
      </p:sp>
    </p:spTree>
    <p:extLst>
      <p:ext uri="{BB962C8B-B14F-4D97-AF65-F5344CB8AC3E}">
        <p14:creationId xmlns:p14="http://schemas.microsoft.com/office/powerpoint/2010/main" val="160431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F35D004-8F01-3B4E-A803-A5E60C5496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ПЛАН ИТОГОВОГО СОЧИНЕНИЯ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43D2596-0781-5242-A8C8-F03089CEE26E}"/>
              </a:ext>
            </a:extLst>
          </p:cNvPr>
          <p:cNvSpPr txBox="1"/>
          <p:nvPr/>
        </p:nvSpPr>
        <p:spPr>
          <a:xfrm>
            <a:off x="6228272" y="2311879"/>
            <a:ext cx="931652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solidFill>
                  <a:schemeClr val="accent1">
                    <a:lumMod val="50000"/>
                  </a:schemeClr>
                </a:solidFill>
              </a:rPr>
              <a:t>1. Вступление </a:t>
            </a:r>
            <a:br>
              <a:rPr lang="ru-RU" sz="28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800" dirty="0">
                <a:solidFill>
                  <a:schemeClr val="accent1">
                    <a:lumMod val="50000"/>
                  </a:schemeClr>
                </a:solidFill>
              </a:rPr>
              <a:t>2. Тезис </a:t>
            </a:r>
            <a:br>
              <a:rPr lang="ru-RU" sz="28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800" dirty="0">
                <a:solidFill>
                  <a:schemeClr val="accent1">
                    <a:lumMod val="50000"/>
                  </a:schemeClr>
                </a:solidFill>
              </a:rPr>
              <a:t>3. Связка </a:t>
            </a:r>
            <a:br>
              <a:rPr lang="ru-RU" sz="28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800" dirty="0">
                <a:solidFill>
                  <a:schemeClr val="accent1">
                    <a:lumMod val="50000"/>
                  </a:schemeClr>
                </a:solidFill>
              </a:rPr>
              <a:t>4. Аргумент №1 </a:t>
            </a:r>
            <a:br>
              <a:rPr lang="ru-RU" sz="28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800" dirty="0">
                <a:solidFill>
                  <a:schemeClr val="accent1">
                    <a:lumMod val="50000"/>
                  </a:schemeClr>
                </a:solidFill>
              </a:rPr>
              <a:t>5. </a:t>
            </a:r>
            <a:r>
              <a:rPr lang="ru-RU" sz="2800" dirty="0" err="1">
                <a:solidFill>
                  <a:schemeClr val="accent1">
                    <a:lumMod val="50000"/>
                  </a:schemeClr>
                </a:solidFill>
              </a:rPr>
              <a:t>Микровывод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</a:rPr>
              <a:t> </a:t>
            </a:r>
            <a:br>
              <a:rPr lang="ru-RU" sz="28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800" dirty="0">
                <a:solidFill>
                  <a:schemeClr val="accent1">
                    <a:lumMod val="50000"/>
                  </a:schemeClr>
                </a:solidFill>
              </a:rPr>
              <a:t>6. Связка </a:t>
            </a:r>
            <a:br>
              <a:rPr lang="ru-RU" sz="28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800" dirty="0">
                <a:solidFill>
                  <a:schemeClr val="accent1">
                    <a:lumMod val="50000"/>
                  </a:schemeClr>
                </a:solidFill>
              </a:rPr>
              <a:t>7. Аргумент №2 </a:t>
            </a:r>
            <a:br>
              <a:rPr lang="ru-RU" sz="28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800" dirty="0">
                <a:solidFill>
                  <a:schemeClr val="accent1">
                    <a:lumMod val="50000"/>
                  </a:schemeClr>
                </a:solidFill>
              </a:rPr>
              <a:t>8. </a:t>
            </a:r>
            <a:r>
              <a:rPr lang="ru-RU" sz="2800" dirty="0" err="1">
                <a:solidFill>
                  <a:schemeClr val="accent1">
                    <a:lumMod val="50000"/>
                  </a:schemeClr>
                </a:solidFill>
              </a:rPr>
              <a:t>Микровывод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</a:rPr>
              <a:t> </a:t>
            </a:r>
            <a:br>
              <a:rPr lang="ru-RU" sz="28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800" dirty="0">
                <a:solidFill>
                  <a:schemeClr val="accent1">
                    <a:lumMod val="50000"/>
                  </a:schemeClr>
                </a:solidFill>
              </a:rPr>
              <a:t>9. Заключение  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2606F795-8994-2D45-8B12-771C93B838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4713" y="2622431"/>
            <a:ext cx="3024876" cy="3024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27465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28CF580-5934-C642-A275-2C923A52A9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КАК ПИСАТЬ ВСТУПЛЕНИЕ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AE27600-5D98-D44E-8679-01FD964F58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horz"/>
          <a:lstStyle/>
          <a:p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Не стоит начинать сочинения с «атаки вопросами». (Пр. Что такое верность? Какую роль играет верность в отношениях? Что значит быть по-настоящему верным?) При таком подходе даются общие ответы обо всем и ни о чем. Дайте ответ на вопрос, сформулированный в теме сочинения, этого будет достаточно.</a:t>
            </a:r>
          </a:p>
          <a:p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Во вступлении часто используются определения из словаря. Необходимо использовать их с умом. Они должны быть мотивированы темой.</a:t>
            </a:r>
          </a:p>
          <a:p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Не увеличивайте объем вступления. Вступление должно составлять не более 15 % от всего сочинения.</a:t>
            </a:r>
          </a:p>
          <a:p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Во вступлении должен быть обозначен проблемный вопрос  (это сама тема) и формулировка ключевого тезиса, который будете доказывать </a:t>
            </a:r>
          </a:p>
        </p:txBody>
      </p:sp>
    </p:spTree>
    <p:extLst>
      <p:ext uri="{BB962C8B-B14F-4D97-AF65-F5344CB8AC3E}">
        <p14:creationId xmlns:p14="http://schemas.microsoft.com/office/powerpoint/2010/main" val="8753667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28CF580-5934-C642-A275-2C923A52A9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КАК ПИСАТЬ ЗАКЛЮЧЕНИЕ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AE27600-5D98-D44E-8679-01FD964F58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14068" y="2242868"/>
            <a:ext cx="11490385" cy="4278702"/>
          </a:xfrm>
        </p:spPr>
        <p:txBody>
          <a:bodyPr vert="horz">
            <a:normAutofit fontScale="77500" lnSpcReduction="20000"/>
          </a:bodyPr>
          <a:lstStyle/>
          <a:p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Заключение должно  соответствовать  вступлению / теме / основному тексту сочинения по содержанию.</a:t>
            </a:r>
          </a:p>
          <a:p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Перед написанием заключения нужно перечитать вступление, вспомнив проблемы, поставленные в нем, и сделать так, чтобы заключение 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обязательно 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перекликалось со вступлением, так как отсутствие связи между вступлением и заключением  является одной из самых распространенных содержательно-композиционных ошибок.</a:t>
            </a:r>
          </a:p>
          <a:p>
            <a:endParaRPr lang="ru-RU" sz="24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В заключении можно:</a:t>
            </a:r>
            <a:br>
              <a:rPr lang="ru-RU" sz="2400" dirty="0">
                <a:solidFill>
                  <a:schemeClr val="accent1">
                    <a:lumMod val="50000"/>
                  </a:schemeClr>
                </a:solidFill>
              </a:rPr>
            </a:br>
            <a:br>
              <a:rPr lang="ru-RU" sz="24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- подвести итог всего рассуждения</a:t>
            </a:r>
            <a:br>
              <a:rPr lang="ru-RU" sz="24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- использовать уместную цитату, содержащую суть главной мысли сочинения</a:t>
            </a:r>
            <a:br>
              <a:rPr lang="ru-RU" sz="24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- дать краткий и точный ответ на вопрос темы.</a:t>
            </a:r>
          </a:p>
          <a:p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Объем заключения: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 не более 15% от всего сочинения.</a:t>
            </a:r>
            <a:br>
              <a:rPr lang="ru-RU" sz="2400" dirty="0">
                <a:solidFill>
                  <a:schemeClr val="accent1">
                    <a:lumMod val="50000"/>
                  </a:schemeClr>
                </a:solidFill>
              </a:rPr>
            </a:br>
            <a:br>
              <a:rPr lang="ru-RU" dirty="0">
                <a:solidFill>
                  <a:schemeClr val="accent1">
                    <a:lumMod val="50000"/>
                  </a:schemeClr>
                </a:solidFill>
              </a:rPr>
            </a:br>
            <a:br>
              <a:rPr lang="ru-RU" dirty="0">
                <a:solidFill>
                  <a:schemeClr val="accent1">
                    <a:lumMod val="50000"/>
                  </a:schemeClr>
                </a:solidFill>
              </a:rPr>
            </a:b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10121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28CF580-5934-C642-A275-2C923A52A9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КАК СФОРМУЛИРОВАТЬ ТЕЗИС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AE27600-5D98-D44E-8679-01FD964F58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14068" y="2242868"/>
            <a:ext cx="11490385" cy="4278702"/>
          </a:xfrm>
        </p:spPr>
        <p:txBody>
          <a:bodyPr vert="horz">
            <a:noAutofit/>
          </a:bodyPr>
          <a:lstStyle/>
          <a:p>
            <a:pPr fontAlgn="base"/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Формулировка тезиса зависит от 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ТЕМЫ сочинения.</a:t>
            </a:r>
          </a:p>
          <a:p>
            <a:pPr fontAlgn="base"/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Если тема сочинения дана в виде 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вопроса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, то тезис – это 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ответ на вопрос. </a:t>
            </a:r>
          </a:p>
          <a:p>
            <a:pPr fontAlgn="base"/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Если тема сформулирована в виде 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метафорического высказывания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, то тезис – 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это расшифровка высказывания. </a:t>
            </a:r>
          </a:p>
          <a:p>
            <a:pPr fontAlgn="base"/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Если тема сформулирована в виде цитаты, которую не нужно расшифровывать, то 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необходимо пересказать мысль своими словами, расширить ее, распространить.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 </a:t>
            </a:r>
          </a:p>
          <a:p>
            <a:pPr marL="0" indent="0">
              <a:buNone/>
            </a:pPr>
            <a:br>
              <a:rPr lang="ru-RU" sz="2400" dirty="0">
                <a:solidFill>
                  <a:schemeClr val="accent1">
                    <a:lumMod val="50000"/>
                  </a:schemeClr>
                </a:solidFill>
              </a:rPr>
            </a:br>
            <a:endParaRPr lang="ru-RU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36336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28CF580-5934-C642-A275-2C923A52A9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ТРЕБОВАНИЕ К АРГУМЕНТАЦИИ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AE27600-5D98-D44E-8679-01FD964F58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14068" y="2242868"/>
            <a:ext cx="11490385" cy="4278702"/>
          </a:xfrm>
        </p:spPr>
        <p:txBody>
          <a:bodyPr vert="horz">
            <a:noAutofit/>
          </a:bodyPr>
          <a:lstStyle/>
          <a:p>
            <a:pPr fontAlgn="base"/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Аргумент должен подтверждать тезис</a:t>
            </a:r>
          </a:p>
          <a:p>
            <a:pPr fontAlgn="base"/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Кол-во аргументов.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 Можно использовать 1 аргумент, но в этом случае необходимо дать комплексный анализ произведения в рамках темы. Не следует перегружать сочинение литературными аргументами ни для набора слов, ни для получения хорошей оценки, количество не влияет на оценку, важно качество аргумента.</a:t>
            </a:r>
          </a:p>
          <a:p>
            <a:pPr fontAlgn="base"/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Качество аргумента. 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Используйте для подтверждения тезиса только то произведение, которое вы читали, чтобы не допустить фактических ошибок. Не пересказывайте произведение. Необходим анализ и ваши рассуждения. Каждый аргумент должен действительно подтверждать ваш тезис, поэтому необходимо делать </a:t>
            </a:r>
            <a:r>
              <a:rPr lang="ru-RU" sz="2000" dirty="0" err="1">
                <a:solidFill>
                  <a:schemeClr val="accent1">
                    <a:lumMod val="50000"/>
                  </a:schemeClr>
                </a:solidFill>
              </a:rPr>
              <a:t>микровыводы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, соответствующие теме и тезису.</a:t>
            </a:r>
            <a:br>
              <a:rPr lang="ru-RU" sz="2400" dirty="0">
                <a:solidFill>
                  <a:schemeClr val="accent1">
                    <a:lumMod val="50000"/>
                  </a:schemeClr>
                </a:solidFill>
              </a:rPr>
            </a:br>
            <a:endParaRPr lang="ru-RU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46437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28CF580-5934-C642-A275-2C923A52A9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ОБРАЗЕЦ АРГУМЕНТА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AE27600-5D98-D44E-8679-01FD964F58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14068" y="2242868"/>
            <a:ext cx="11490385" cy="4278702"/>
          </a:xfrm>
        </p:spPr>
        <p:txBody>
          <a:bodyPr vert="horz">
            <a:noAutofit/>
          </a:bodyPr>
          <a:lstStyle/>
          <a:p>
            <a:pPr fontAlgn="base"/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ТЕМА: 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</a:rPr>
              <a:t>Можно ли утверждать, что время лечит? </a:t>
            </a:r>
          </a:p>
          <a:p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ТЕЗИС: 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</a:rPr>
              <a:t>Можно долго спорить о том, лечит время, или нет. Кто-то скажет, лечит. Кто-то скажет, нет, и все они будут правы. Это зависит от раны. Но кое-что оспаривать мы не можем – время учит. И оно является самым лучшим учителем. Время учит нас терпению и терпимости к тем, кто любит нас и кого любим мы, учит нас беречь их и ценить каждую секунду рядом с ними».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  <a:p>
            <a:pPr fontAlgn="base"/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АРГУМЕНТ: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</a:rPr>
              <a:t> В романе Льва Николаевича Толстого «Война и мир» Наташа Ростова переживает смерть любимого человека. Она не хочет никого видеть, ни с кем разговаривать, так как считает, что никто не сможет разделить с ней ее горе. Ей не могут помочь ни врачи, ни родные. Выздоровление приносит время. Лишь оно помогло свыкнуться с мыслью о смерти любимого, притупило боль. Вслед за этим к Наташе приходит душевное спокойствие, новая любовь к Пьеру Безухову и счастье. Этот пример ярко иллюстрирует, что время – лучший лекарь для несчастной любви.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  <a:p>
            <a:pPr fontAlgn="base"/>
            <a:endParaRPr lang="ru-RU" sz="2400" dirty="0">
              <a:solidFill>
                <a:schemeClr val="accent1">
                  <a:lumMod val="50000"/>
                </a:schemeClr>
              </a:solidFill>
            </a:endParaRPr>
          </a:p>
          <a:p>
            <a:pPr fontAlgn="base"/>
            <a:endParaRPr lang="ru-RU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25975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28CF580-5934-C642-A275-2C923A52A9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ЧТО ТАКОЕ «СВЯЗКА» И «МИКРОВЫВОД»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AE27600-5D98-D44E-8679-01FD964F58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17585" y="2449902"/>
            <a:ext cx="11490385" cy="4278702"/>
          </a:xfrm>
        </p:spPr>
        <p:txBody>
          <a:bodyPr vert="horz">
            <a:noAutofit/>
          </a:bodyPr>
          <a:lstStyle/>
          <a:p>
            <a:pPr fontAlgn="base"/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Связка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 - это переход от одной мысли к другой (от одной части сочинения к другой) Необходимо плавно переходить от тезиса к аргументации, связывая между собой каждое предложение.</a:t>
            </a:r>
          </a:p>
          <a:p>
            <a:pPr fontAlgn="base"/>
            <a:endParaRPr lang="ru-RU" sz="2400" dirty="0">
              <a:solidFill>
                <a:schemeClr val="accent1">
                  <a:lumMod val="50000"/>
                </a:schemeClr>
              </a:solidFill>
            </a:endParaRPr>
          </a:p>
          <a:p>
            <a:pPr fontAlgn="base"/>
            <a:r>
              <a:rPr lang="ru-RU" sz="2400" b="1" dirty="0" err="1">
                <a:solidFill>
                  <a:schemeClr val="accent1">
                    <a:lumMod val="50000"/>
                  </a:schemeClr>
                </a:solidFill>
              </a:rPr>
              <a:t>Микровывод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 – вывод после примера из литературы, в котором будет объяснено,  как именно данный пример подтверждает тезис.</a:t>
            </a:r>
          </a:p>
        </p:txBody>
      </p:sp>
    </p:spTree>
    <p:extLst>
      <p:ext uri="{BB962C8B-B14F-4D97-AF65-F5344CB8AC3E}">
        <p14:creationId xmlns:p14="http://schemas.microsoft.com/office/powerpoint/2010/main" val="4568114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5388C71-8671-724F-80EF-81A6C1D9C5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АЛГОРИТМ НАПИСАНИЯ СОЧИНЕНИЯ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A9F761B-1908-2A43-88C1-FF9AC5E301BC}"/>
              </a:ext>
            </a:extLst>
          </p:cNvPr>
          <p:cNvSpPr txBox="1"/>
          <p:nvPr/>
        </p:nvSpPr>
        <p:spPr>
          <a:xfrm>
            <a:off x="1230086" y="2460171"/>
            <a:ext cx="907868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br>
              <a:rPr lang="ru-RU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1) Прочитайте тему.</a:t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2) Вспомните произведения, связанные с темой, подберите аргументы.</a:t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3) Напишите тезис и аргументы в черновик.</a:t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4) Только потом стоит подумать о вступлении и заключении. Подумайте, как можно ввести тему сочинения, чтобы это не было искусственно. </a:t>
            </a:r>
          </a:p>
          <a:p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5) Сформулируйте связки между каждой частью сочинения, прежде чем начнете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писать.</a:t>
            </a:r>
            <a:r>
              <a:rPr lang="ru-RU" dirty="0" err="1"/>
              <a:t>ошибок</a:t>
            </a:r>
            <a:r>
              <a:rPr lang="ru-RU" dirty="0"/>
              <a:t>. 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96558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430808-BA0E-F244-A6A2-447449BE26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ТИПИЧНЫЕ ОШИБКИ ПРИ НАПИСАНИИ ИТОГОВОГО СОЧИНЕНИ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3182991-F3AF-AE4E-8A17-AEEC4B1BF4E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по рекомендациям экспертов ФИПИ</a:t>
            </a:r>
            <a:endParaRPr lang="ru-RU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76100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CD6BE7-F290-234F-B2E6-4495EE91DB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ТИПИЧНЫЕ ОШИБКИ: ЧАСТЬ 1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0A43AED-7BB5-9648-AC31-93499383BA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070339"/>
            <a:ext cx="11680166" cy="4917057"/>
          </a:xfrm>
        </p:spPr>
        <p:txBody>
          <a:bodyPr>
            <a:normAutofit/>
          </a:bodyPr>
          <a:lstStyle/>
          <a:p>
            <a:pPr fontAlgn="base"/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Отсутствие связок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 между содержательными частями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сочинения:вступлением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и заключением, основной частью сочинения и заключением.</a:t>
            </a:r>
          </a:p>
          <a:p>
            <a:pPr fontAlgn="base"/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Пропорциональность частей сочинения.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 Вступление и заключение в совокупности должны составлять не более 1/3 всего сочинения. Основная часть – 2/3.</a:t>
            </a:r>
          </a:p>
          <a:p>
            <a:pPr fontAlgn="base"/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Неумение строго следовать теме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 сочинения в ходе рассуждения.</a:t>
            </a:r>
          </a:p>
          <a:p>
            <a:pPr fontAlgn="base"/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Неумение композиционно выстраивать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 свое сочинение в соответствии с темой и основной мыслью.  </a:t>
            </a:r>
          </a:p>
          <a:p>
            <a:pPr fontAlgn="base"/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Огромное количество лишней информации во вступлении и заключении. 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Однако слишком короткое и необоснованное заключение – это тоже плохо. Оно должно действительно обобщать и подытоживать всю работу. Отсутствие заключения являются серьезной логической ошибкой. Заключение должно содержательно соответствовать  вступлению / теме / основному тексту сочинения. </a:t>
            </a:r>
          </a:p>
          <a:p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9073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CE67E9B-07A1-4847-AAA4-F95A736A4F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619716"/>
            <a:ext cx="10571998" cy="970450"/>
          </a:xfrm>
        </p:spPr>
        <p:txBody>
          <a:bodyPr/>
          <a:lstStyle/>
          <a:p>
            <a:r>
              <a:rPr lang="ru-RU" dirty="0"/>
              <a:t>Требование №1: Объем итогового сочинения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82B75B9-41B4-5345-BB40-50ABDE64E4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horz">
            <a:normAutofit lnSpcReduction="10000"/>
          </a:bodyPr>
          <a:lstStyle/>
          <a:p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Рекомендуемое количество слов – 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от 350.</a:t>
            </a:r>
            <a:br>
              <a:rPr lang="ru-RU" sz="2400" dirty="0">
                <a:solidFill>
                  <a:schemeClr val="accent1">
                    <a:lumMod val="50000"/>
                  </a:schemeClr>
                </a:solidFill>
              </a:rPr>
            </a:br>
            <a:endParaRPr lang="ru-RU" sz="24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Максимальное количество слов 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в сочинении не устанавливается. </a:t>
            </a:r>
          </a:p>
          <a:p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Если в сочинении 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менее 250 слов 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(в подсчет включаются все слова, в том числе и служебные), то выставляется 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«НЕЗАЧЕТ» 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за невыполнение требования № 1 и «незачет» за работу в целом (такое сочинение 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не проверяется 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по критериям оценивания).</a:t>
            </a:r>
            <a:br>
              <a:rPr lang="ru-RU" sz="2400" dirty="0">
                <a:solidFill>
                  <a:schemeClr val="accent1">
                    <a:lumMod val="50000"/>
                  </a:schemeClr>
                </a:solidFill>
              </a:rPr>
            </a:br>
            <a:endParaRPr lang="ru-RU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12983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CD6BE7-F290-234F-B2E6-4495EE91DB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ТИПИЧНЫЕ ОШИБКИ:ЧАСТЬ 2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0A43AED-7BB5-9648-AC31-93499383BA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1621767"/>
            <a:ext cx="12370279" cy="5365630"/>
          </a:xfrm>
        </p:spPr>
        <p:txBody>
          <a:bodyPr>
            <a:normAutofit/>
          </a:bodyPr>
          <a:lstStyle/>
          <a:p>
            <a:pPr fontAlgn="base"/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Отсутствие во вступлении проблемного вопроса 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(это сама тема) и формулировки ключевого 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тезиса,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 который будете доказывать.</a:t>
            </a:r>
          </a:p>
          <a:p>
            <a:pPr fontAlgn="base"/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Нечеткое формулирование тезисов, 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затрудняющее их встраивание в логическую структуру сочинения; Если тезисов несколько, то не должно быть противоречия между тезисами, сформулированными в разных частях сочинения.</a:t>
            </a:r>
          </a:p>
          <a:p>
            <a:pPr fontAlgn="base"/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Слабые аргументы.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 Являются таковыми, если не доказывают, неубедительно или поверхностно  подтверждают тезис.</a:t>
            </a:r>
          </a:p>
          <a:p>
            <a:pPr fontAlgn="base"/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Необоснованные повторы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 одних и тех же мыслей.</a:t>
            </a:r>
          </a:p>
          <a:p>
            <a:pPr fontAlgn="base"/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Ошибки в делении текста на абзацы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 и даже полное отсутствие абзацев. </a:t>
            </a:r>
          </a:p>
          <a:p>
            <a:pPr fontAlgn="base"/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Неумение оперировать абстрактными понятиями.</a:t>
            </a:r>
          </a:p>
          <a:p>
            <a:pPr fontAlgn="base"/>
            <a:r>
              <a:rPr lang="ru-RU" b="1" dirty="0" err="1">
                <a:solidFill>
                  <a:schemeClr val="accent1">
                    <a:lumMod val="50000"/>
                  </a:schemeClr>
                </a:solidFill>
              </a:rPr>
              <a:t>Неразличение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 понятий «пример» и «аргумент»,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 неумение формулировать на основе примера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микровывод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, соотнесенный с выдвигаемым тезисом. </a:t>
            </a:r>
          </a:p>
        </p:txBody>
      </p:sp>
    </p:spTree>
    <p:extLst>
      <p:ext uri="{BB962C8B-B14F-4D97-AF65-F5344CB8AC3E}">
        <p14:creationId xmlns:p14="http://schemas.microsoft.com/office/powerpoint/2010/main" val="21076347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CAB3B7-6258-D64C-A99A-0786EABFC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ПРИМЕР ИТОГОВОГО СОЧИНЕНИЯ 2019-2020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0CFA71B-FBAA-FD43-956B-4CFB4CAD3A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1050588"/>
          </a:xfrm>
        </p:spPr>
        <p:txBody>
          <a:bodyPr/>
          <a:lstStyle/>
          <a:p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СОГЛАСНЫ ЛИ ВЫ С УТВЕРЖДЕНИЕМ, ЧТО «ЗЛЫХ ЛЮДЕЙ НЕТ НА СВЕТЕ, ЕСТЬ ТОЛЬКО ЛЮДИ НЕСЧАСТЛИВЫЕ?»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8569870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2D125F-EE61-9743-95B7-EE560C93BC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ЧАСТЬ 1: ВСТУПЛЕНИЕ И ТЕЗИС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E3F74C8-2DEB-B14E-82E9-349ADD55C18B}"/>
              </a:ext>
            </a:extLst>
          </p:cNvPr>
          <p:cNvSpPr txBox="1"/>
          <p:nvPr/>
        </p:nvSpPr>
        <p:spPr>
          <a:xfrm>
            <a:off x="718867" y="2173856"/>
            <a:ext cx="11473133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br>
              <a:rPr lang="ru-RU" sz="24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Добро — это мощнейшая сила, которая способна спасти мир от злобы, жестокости, равнодушия и хладнокровия. Без проявления доброты, отзывчивости и сострадания жизнь человека становится невыносимой, ведь именно эти качества помогают людям не зачерстветь душой и сохранить человечность. Но что же вынуждает людей творить зло и причинять окружающим боль? Мне кажется, что именно внутренняя боль, пережитые несчастья и утраты способны уничтожить внутри человека свет и могут заставить его причинять ответное зло окружающим людям. </a:t>
            </a:r>
          </a:p>
          <a:p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924693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2D125F-EE61-9743-95B7-EE560C93BC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АРГУМЕНТ 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E3F74C8-2DEB-B14E-82E9-349ADD55C18B}"/>
              </a:ext>
            </a:extLst>
          </p:cNvPr>
          <p:cNvSpPr txBox="1"/>
          <p:nvPr/>
        </p:nvSpPr>
        <p:spPr>
          <a:xfrm>
            <a:off x="382436" y="2074414"/>
            <a:ext cx="11677292" cy="643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На страницах мировой художественной литературы писатели нередко доказывали, что несчастный человек способен творить настоящее зло. Обратимся к известному роману Ф. М. Достоевского «Преступление и наказание». Важнейшую роль в этом произведении играет Аркадий Свидригайлов – двойник Родиона Раскольникова. В начале романа мы узнаем о внутренней злобе этого человека, который хладнокровно творит жестокость. Он планировал отравить свою жену Марфу и, возможно, даже был причастен к её гибели. Кроме того, он был виновен в смерти нескольких своих крестьян, которых он мучил и избивал. Однако ближе к концу романа мы узнаем, что этот герой был глубоко несчастлив внутри. Рядом с ним не было по-настоящему близких людей, и он даже пытался искупить причинённое людям зло, а потому жертвовал деньги Соне и сиротам. В конце произведения герой кончает жизнь самоубийством, и это ещё раз показывает, насколько он был несчастлив в глубине души. Ф. М. Достоевский подводит нас к выводу, что злоба — это понятие относительное, и чаще всего она возникает внутри того, кто очень несчастлив. </a:t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</a:rPr>
            </a:br>
            <a:br>
              <a:rPr lang="ru-RU" dirty="0">
                <a:solidFill>
                  <a:schemeClr val="accent1">
                    <a:lumMod val="50000"/>
                  </a:schemeClr>
                </a:solidFill>
              </a:rPr>
            </a:br>
            <a:br>
              <a:rPr lang="ru-RU" sz="2400" dirty="0">
                <a:solidFill>
                  <a:schemeClr val="accent1">
                    <a:lumMod val="50000"/>
                  </a:schemeClr>
                </a:solidFill>
              </a:rPr>
            </a:br>
            <a:br>
              <a:rPr lang="ru-RU" sz="2400" dirty="0">
                <a:solidFill>
                  <a:schemeClr val="accent1">
                    <a:lumMod val="50000"/>
                  </a:schemeClr>
                </a:solidFill>
              </a:rPr>
            </a:br>
            <a:br>
              <a:rPr lang="ru-RU" sz="2400" dirty="0">
                <a:solidFill>
                  <a:schemeClr val="accent1">
                    <a:lumMod val="50000"/>
                  </a:schemeClr>
                </a:solidFill>
              </a:rPr>
            </a:br>
            <a:endParaRPr lang="ru-RU" sz="240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008136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2D125F-EE61-9743-95B7-EE560C93BC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АРГУМЕНТ 2 И ЗАКЛЮЧЕНИЕ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E3F74C8-2DEB-B14E-82E9-349ADD55C18B}"/>
              </a:ext>
            </a:extLst>
          </p:cNvPr>
          <p:cNvSpPr txBox="1"/>
          <p:nvPr/>
        </p:nvSpPr>
        <p:spPr>
          <a:xfrm>
            <a:off x="382436" y="2074414"/>
            <a:ext cx="11677292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Обратимся к роману М. А. Булгакова «Мастер и Маргарита», в котором писатель показывает, что зло не может существовать само по себе. Настоящим воплощением добра в этом произведении является Иешуа Га-Ноцри, которого считают прообразом Христа. Этот герой проповедует добро всему миру и призывает людей быть милосердными по отношению друг к другу. «Злых людей нет на свете, есть только люди несчастливые», — так считает Га-Ноцри, целью которого является сделать мир светлее и счастливее. М. А. Булгаков на примере своего героя доказывает, что злоба и несчастье неразрывно связаны, ведь именно внутренняя горечь, обида и боль вынуждают человека быть жестоким и агрессивным. </a:t>
            </a:r>
            <a:br>
              <a:rPr lang="ru-RU" sz="2000" dirty="0">
                <a:solidFill>
                  <a:schemeClr val="accent1">
                    <a:lumMod val="50000"/>
                  </a:schemeClr>
                </a:solidFill>
              </a:rPr>
            </a:br>
            <a:endParaRPr lang="ru-RU" sz="20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Таким образом, каждый из нас должен стремиться быть счастливым, наполнять себя радостью и светом, ведь тогда не захочется причинять остальным людям боль и зло. Лишь тот, кто несчастлив в глубине своей души, опасен для окружающих и распространяет зло вокруг себя. </a:t>
            </a:r>
            <a:br>
              <a:rPr lang="ru-RU" sz="20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(370 слов)</a:t>
            </a:r>
          </a:p>
          <a:p>
            <a:br>
              <a:rPr lang="ru-RU" dirty="0">
                <a:solidFill>
                  <a:schemeClr val="accent1">
                    <a:lumMod val="50000"/>
                  </a:schemeClr>
                </a:solidFill>
              </a:rPr>
            </a:br>
            <a:br>
              <a:rPr lang="ru-RU" dirty="0">
                <a:solidFill>
                  <a:schemeClr val="accent1">
                    <a:lumMod val="50000"/>
                  </a:schemeClr>
                </a:solidFill>
              </a:rPr>
            </a:br>
            <a:br>
              <a:rPr lang="ru-RU" sz="2400" dirty="0">
                <a:solidFill>
                  <a:schemeClr val="accent1">
                    <a:lumMod val="50000"/>
                  </a:schemeClr>
                </a:solidFill>
              </a:rPr>
            </a:br>
            <a:br>
              <a:rPr lang="ru-RU" sz="2400" dirty="0">
                <a:solidFill>
                  <a:schemeClr val="accent1">
                    <a:lumMod val="50000"/>
                  </a:schemeClr>
                </a:solidFill>
              </a:rPr>
            </a:br>
            <a:br>
              <a:rPr lang="ru-RU" sz="2400" dirty="0">
                <a:solidFill>
                  <a:schemeClr val="accent1">
                    <a:lumMod val="50000"/>
                  </a:schemeClr>
                </a:solidFill>
              </a:rPr>
            </a:br>
            <a:endParaRPr lang="ru-RU" sz="240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350387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4BB3480-7966-6140-9FAC-CB7BBE70E9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УНИВЕРСАЛЬНЫЙ СПИСОК ЛИТЕРАТУРЫ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76EEC2B-EEBC-314B-B118-3644CFA99F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69549" y="1777655"/>
            <a:ext cx="4884164" cy="478762"/>
          </a:xfrm>
        </p:spPr>
        <p:txBody>
          <a:bodyPr/>
          <a:lstStyle/>
          <a:p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РУССКАЯ ЛИТЕРАТУРА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7F9C170-35A3-674B-BA58-7A540252BA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34912" y="2463006"/>
            <a:ext cx="6800538" cy="4394994"/>
          </a:xfrm>
        </p:spPr>
        <p:txBody>
          <a:bodyPr numCol="2"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"Война и мир" Л.Н. Толстой</a:t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"Капитанская дочка", "Евгений Онегин" А.С. Пушкин  </a:t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"Горе от ума" А.С. Грибоедов </a:t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"Мцыри", "Герой нашего времени" М.Ю. Лермонтов </a:t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"Шинель", "Мертвые души" Н.В. Гоголь </a:t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"Отцы и дети" И.С. Тургенев </a:t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"Премудрый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пискарь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" М.Е. Салтыков-Щедрин </a:t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"Обломов" И.А. Гончаров </a:t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"Преступление и наказание" Ф.М. Достоевский</a:t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"На дне" М. Горький </a:t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"Гроза" А.Н. Островский </a:t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"Судьба человека" М.А. Шолохов</a:t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"Мастер и Маргарита" М.А. Булгаков </a:t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"Матренин двор" А.И. Солженицын</a:t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"Студент", "Ионыч", "Человек в футляре", "Дама с собачкой", "Смерть чиновника", "Хамелеон", "Вишневый сад"  А.П. Чехов</a:t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"Господин из Сан-Франциско" И.А. Бунин </a:t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"И дольше века длится день" Ч.Т. Айтматов</a:t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"Уроки французского" В.Г. Распутин</a:t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"Обелиск" В.В. Быков </a:t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"Недоросль" Д.И. Фонвизин </a:t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"Мы" Е.И. Замятин </a:t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"Чучело" В.К.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Железников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E4572AD2-DF8C-9B42-82F8-3011022AFD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997417" y="1680155"/>
            <a:ext cx="5194583" cy="576262"/>
          </a:xfrm>
        </p:spPr>
        <p:txBody>
          <a:bodyPr/>
          <a:lstStyle/>
          <a:p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ЗАРУБЕЖНАЯ ЛИТЕРАТУРА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C9BA6EFF-A104-914E-A8C5-523A9DD22D8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7884826" y="2249319"/>
            <a:ext cx="5086662" cy="4601582"/>
          </a:xfrm>
        </p:spPr>
        <p:txBody>
          <a:bodyPr numCol="1">
            <a:noAutofit/>
          </a:bodyPr>
          <a:lstStyle/>
          <a:p>
            <a:pPr marL="0" indent="0">
              <a:buNone/>
            </a:pPr>
            <a:r>
              <a:rPr lang="ru-RU" sz="1400" dirty="0">
                <a:solidFill>
                  <a:schemeClr val="accent1">
                    <a:lumMod val="50000"/>
                  </a:schemeClr>
                </a:solidFill>
              </a:rPr>
              <a:t>"Гарри Поттер" Дж. Роулинг</a:t>
            </a:r>
            <a:br>
              <a:rPr lang="ru-RU" sz="14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1400" dirty="0">
                <a:solidFill>
                  <a:schemeClr val="accent1">
                    <a:lumMod val="50000"/>
                  </a:schemeClr>
                </a:solidFill>
              </a:rPr>
              <a:t>"Маленький принц" </a:t>
            </a:r>
            <a:r>
              <a:rPr lang="ru-RU" sz="1400" dirty="0" err="1">
                <a:solidFill>
                  <a:schemeClr val="accent1">
                    <a:lumMod val="50000"/>
                  </a:schemeClr>
                </a:solidFill>
              </a:rPr>
              <a:t>А.де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</a:rPr>
              <a:t> Сент-Экзюпери</a:t>
            </a:r>
            <a:br>
              <a:rPr lang="ru-RU" sz="14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1400" dirty="0">
                <a:solidFill>
                  <a:schemeClr val="accent1">
                    <a:lumMod val="50000"/>
                  </a:schemeClr>
                </a:solidFill>
              </a:rPr>
              <a:t>"1984" Дж. Оруэлл</a:t>
            </a:r>
            <a:br>
              <a:rPr lang="ru-RU" sz="14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1400" dirty="0">
                <a:solidFill>
                  <a:schemeClr val="accent1">
                    <a:lumMod val="50000"/>
                  </a:schemeClr>
                </a:solidFill>
              </a:rPr>
              <a:t>"Портрет Дориана Грея" О. Уайльд</a:t>
            </a:r>
            <a:br>
              <a:rPr lang="ru-RU" sz="14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1400" dirty="0">
                <a:solidFill>
                  <a:schemeClr val="accent1">
                    <a:lumMod val="50000"/>
                  </a:schemeClr>
                </a:solidFill>
              </a:rPr>
              <a:t>"451 градус по Фаренгейту" Р. </a:t>
            </a:r>
            <a:r>
              <a:rPr lang="ru-RU" sz="1400" dirty="0" err="1">
                <a:solidFill>
                  <a:schemeClr val="accent1">
                    <a:lumMod val="50000"/>
                  </a:schemeClr>
                </a:solidFill>
              </a:rPr>
              <a:t>Брэдбери</a:t>
            </a:r>
            <a:br>
              <a:rPr lang="ru-RU" sz="14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1400" dirty="0">
                <a:solidFill>
                  <a:schemeClr val="accent1">
                    <a:lumMod val="50000"/>
                  </a:schemeClr>
                </a:solidFill>
              </a:rPr>
              <a:t>"Мартин Иден" Дж. Лондон</a:t>
            </a:r>
            <a:br>
              <a:rPr lang="ru-RU" sz="14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1400" dirty="0">
                <a:solidFill>
                  <a:schemeClr val="accent1">
                    <a:lumMod val="50000"/>
                  </a:schemeClr>
                </a:solidFill>
              </a:rPr>
              <a:t>"Три товарища" Э.М. Ремарк</a:t>
            </a:r>
            <a:br>
              <a:rPr lang="ru-RU" sz="14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1400" dirty="0">
                <a:solidFill>
                  <a:schemeClr val="accent1">
                    <a:lumMod val="50000"/>
                  </a:schemeClr>
                </a:solidFill>
              </a:rPr>
              <a:t>"Ромео и Джульетта" У. Шекспир</a:t>
            </a:r>
            <a:br>
              <a:rPr lang="ru-RU" sz="14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1400" dirty="0">
                <a:solidFill>
                  <a:schemeClr val="accent1">
                    <a:lumMod val="50000"/>
                  </a:schemeClr>
                </a:solidFill>
              </a:rPr>
              <a:t>"Облачный атлас Д. Митчелл</a:t>
            </a:r>
            <a:br>
              <a:rPr lang="ru-RU" sz="14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1400" dirty="0">
                <a:solidFill>
                  <a:schemeClr val="accent1">
                    <a:lumMod val="50000"/>
                  </a:schemeClr>
                </a:solidFill>
              </a:rPr>
              <a:t>Рассказы </a:t>
            </a:r>
            <a:r>
              <a:rPr lang="ru-RU" sz="1400" dirty="0" err="1">
                <a:solidFill>
                  <a:schemeClr val="accent1">
                    <a:lumMod val="50000"/>
                  </a:schemeClr>
                </a:solidFill>
              </a:rPr>
              <a:t>О.Генри</a:t>
            </a:r>
            <a:br>
              <a:rPr lang="ru-RU" sz="14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1400" dirty="0">
                <a:solidFill>
                  <a:schemeClr val="accent1">
                    <a:lumMod val="50000"/>
                  </a:schemeClr>
                </a:solidFill>
              </a:rPr>
              <a:t>Трилогия желания Т. Драйзер</a:t>
            </a:r>
            <a:br>
              <a:rPr lang="ru-RU" sz="14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1400" dirty="0">
                <a:solidFill>
                  <a:schemeClr val="accent1">
                    <a:lumMod val="50000"/>
                  </a:schemeClr>
                </a:solidFill>
              </a:rPr>
              <a:t>"Большие надежды" Ч. Диккенс</a:t>
            </a:r>
            <a:br>
              <a:rPr lang="ru-RU" sz="14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1400" dirty="0">
                <a:solidFill>
                  <a:schemeClr val="accent1">
                    <a:lumMod val="50000"/>
                  </a:schemeClr>
                </a:solidFill>
              </a:rPr>
              <a:t>"Ярмарка тщеславия" У. Теккерей</a:t>
            </a:r>
            <a:br>
              <a:rPr lang="ru-RU" sz="14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1400" dirty="0">
                <a:solidFill>
                  <a:schemeClr val="accent1">
                    <a:lumMod val="50000"/>
                  </a:schemeClr>
                </a:solidFill>
              </a:rPr>
              <a:t>"Повелитель мух" У. </a:t>
            </a:r>
            <a:r>
              <a:rPr lang="ru-RU" sz="1400" dirty="0" err="1">
                <a:solidFill>
                  <a:schemeClr val="accent1">
                    <a:lumMod val="50000"/>
                  </a:schemeClr>
                </a:solidFill>
              </a:rPr>
              <a:t>Голдинг</a:t>
            </a:r>
            <a:br>
              <a:rPr lang="ru-RU" sz="14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1400" dirty="0">
                <a:solidFill>
                  <a:schemeClr val="accent1">
                    <a:lumMod val="50000"/>
                  </a:schemeClr>
                </a:solidFill>
              </a:rPr>
              <a:t>"Позитронный человек" А. Азимов</a:t>
            </a:r>
            <a:br>
              <a:rPr lang="ru-RU" sz="14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1400" dirty="0">
                <a:solidFill>
                  <a:schemeClr val="accent1">
                    <a:lumMod val="50000"/>
                  </a:schemeClr>
                </a:solidFill>
              </a:rPr>
              <a:t>"</a:t>
            </a:r>
            <a:r>
              <a:rPr lang="ru-RU" sz="1400" dirty="0" err="1">
                <a:solidFill>
                  <a:schemeClr val="accent1">
                    <a:lumMod val="50000"/>
                  </a:schemeClr>
                </a:solidFill>
              </a:rPr>
              <a:t>Форрест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400" dirty="0" err="1">
                <a:solidFill>
                  <a:schemeClr val="accent1">
                    <a:lumMod val="50000"/>
                  </a:schemeClr>
                </a:solidFill>
              </a:rPr>
              <a:t>Гамп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</a:rPr>
              <a:t>" У. Грум</a:t>
            </a:r>
            <a:br>
              <a:rPr lang="ru-RU" sz="14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1400" dirty="0">
                <a:solidFill>
                  <a:schemeClr val="accent1">
                    <a:lumMod val="50000"/>
                  </a:schemeClr>
                </a:solidFill>
              </a:rPr>
              <a:t>"Убить пересмешника" Х. Ли</a:t>
            </a:r>
            <a:br>
              <a:rPr lang="ru-RU" sz="14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1400" dirty="0">
                <a:solidFill>
                  <a:schemeClr val="accent1">
                    <a:lumMod val="50000"/>
                  </a:schemeClr>
                </a:solidFill>
              </a:rPr>
              <a:t>"Цветы для </a:t>
            </a:r>
            <a:r>
              <a:rPr lang="ru-RU" sz="1400" dirty="0" err="1">
                <a:solidFill>
                  <a:schemeClr val="accent1">
                    <a:lumMod val="50000"/>
                  </a:schemeClr>
                </a:solidFill>
              </a:rPr>
              <a:t>Элжернона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</a:rPr>
              <a:t>" Д. </a:t>
            </a:r>
            <a:r>
              <a:rPr lang="ru-RU" sz="1400" dirty="0" err="1">
                <a:solidFill>
                  <a:schemeClr val="accent1">
                    <a:lumMod val="50000"/>
                  </a:schemeClr>
                </a:solidFill>
              </a:rPr>
              <a:t>Киз</a:t>
            </a:r>
            <a:br>
              <a:rPr lang="ru-RU" sz="14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1400" dirty="0">
                <a:solidFill>
                  <a:schemeClr val="accent1">
                    <a:lumMod val="50000"/>
                  </a:schemeClr>
                </a:solidFill>
              </a:rPr>
              <a:t>"Колыбель для кошки" К. Воннегут </a:t>
            </a:r>
          </a:p>
        </p:txBody>
      </p:sp>
    </p:spTree>
    <p:extLst>
      <p:ext uri="{BB962C8B-B14F-4D97-AF65-F5344CB8AC3E}">
        <p14:creationId xmlns:p14="http://schemas.microsoft.com/office/powerpoint/2010/main" val="43036802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D8BC47-062A-A145-BB93-07382563369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СПАСИБО ЗА ВНИМАНИЕ!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F170E38-D688-8740-9950-94D8AFCA6B3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БОЛЬШЕ ИНФОРМАЦИИ ОБ ИТОГОВОМ СОЧИНЕНИИ НА САЙТЕ: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РУСТЬЮТОРС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46370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CE67E9B-07A1-4847-AAA4-F95A736A4F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619716"/>
            <a:ext cx="10571998" cy="970450"/>
          </a:xfrm>
        </p:spPr>
        <p:txBody>
          <a:bodyPr/>
          <a:lstStyle/>
          <a:p>
            <a:r>
              <a:rPr lang="ru-RU" dirty="0"/>
              <a:t>Требование №2: «Самостоятельность написания итогового сочинения»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82B75B9-41B4-5345-BB40-50ABDE64E4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18713" y="2363638"/>
            <a:ext cx="10723430" cy="4175185"/>
          </a:xfrm>
        </p:spPr>
        <p:txBody>
          <a:bodyPr vert="horz">
            <a:normAutofit fontScale="92500" lnSpcReduction="20000"/>
          </a:bodyPr>
          <a:lstStyle/>
          <a:p>
            <a:r>
              <a:rPr lang="ru-RU" sz="2200" dirty="0">
                <a:solidFill>
                  <a:schemeClr val="accent1">
                    <a:lumMod val="50000"/>
                  </a:schemeClr>
                </a:solidFill>
              </a:rPr>
              <a:t>Итоговое сочинение выполняется </a:t>
            </a:r>
            <a:r>
              <a:rPr lang="ru-RU" sz="2200" b="1" dirty="0">
                <a:solidFill>
                  <a:schemeClr val="accent1">
                    <a:lumMod val="50000"/>
                  </a:schemeClr>
                </a:solidFill>
              </a:rPr>
              <a:t>самостоятельно. </a:t>
            </a:r>
          </a:p>
          <a:p>
            <a:r>
              <a:rPr lang="ru-RU" sz="2200" dirty="0">
                <a:solidFill>
                  <a:schemeClr val="accent1">
                    <a:lumMod val="50000"/>
                  </a:schemeClr>
                </a:solidFill>
              </a:rPr>
              <a:t>Не допускается списывание сочинения (фрагментов сочинения) из какого-либо источника или воспроизведение по памяти чужого текста (работа другого участника, текст, опубликованный в бумажном и (или) электронном виде, и др.). </a:t>
            </a:r>
          </a:p>
          <a:p>
            <a:r>
              <a:rPr lang="ru-RU" sz="2200" dirty="0">
                <a:solidFill>
                  <a:schemeClr val="accent1">
                    <a:lumMod val="50000"/>
                  </a:schemeClr>
                </a:solidFill>
              </a:rPr>
              <a:t>Допускается </a:t>
            </a:r>
            <a:r>
              <a:rPr lang="ru-RU" sz="2200" b="1" dirty="0">
                <a:solidFill>
                  <a:schemeClr val="accent1">
                    <a:lumMod val="50000"/>
                  </a:schemeClr>
                </a:solidFill>
              </a:rPr>
              <a:t>прямое или косвенное цитирование </a:t>
            </a:r>
            <a:r>
              <a:rPr lang="ru-RU" sz="2200" dirty="0">
                <a:solidFill>
                  <a:schemeClr val="accent1">
                    <a:lumMod val="50000"/>
                  </a:schemeClr>
                </a:solidFill>
              </a:rPr>
              <a:t>с обязательной ссылкой на источник (ссылка дается в свободной форме). </a:t>
            </a:r>
          </a:p>
          <a:p>
            <a:r>
              <a:rPr lang="ru-RU" sz="2200" b="1" dirty="0">
                <a:solidFill>
                  <a:schemeClr val="accent1">
                    <a:lumMod val="50000"/>
                  </a:schemeClr>
                </a:solidFill>
              </a:rPr>
              <a:t>Объем цитирования </a:t>
            </a:r>
            <a:r>
              <a:rPr lang="ru-RU" sz="2200" dirty="0">
                <a:solidFill>
                  <a:schemeClr val="accent1">
                    <a:lumMod val="50000"/>
                  </a:schemeClr>
                </a:solidFill>
              </a:rPr>
              <a:t>не должен превышать объем собственного текста участника.</a:t>
            </a:r>
          </a:p>
          <a:p>
            <a:r>
              <a:rPr lang="ru-RU" sz="2200" dirty="0">
                <a:solidFill>
                  <a:schemeClr val="accent1">
                    <a:lumMod val="50000"/>
                  </a:schemeClr>
                </a:solidFill>
              </a:rPr>
              <a:t>Если сочинение признано </a:t>
            </a:r>
            <a:r>
              <a:rPr lang="ru-RU" sz="2200" b="1" dirty="0">
                <a:solidFill>
                  <a:schemeClr val="accent1">
                    <a:lumMod val="50000"/>
                  </a:schemeClr>
                </a:solidFill>
              </a:rPr>
              <a:t>несамостоятельным, </a:t>
            </a:r>
            <a:r>
              <a:rPr lang="ru-RU" sz="2200" dirty="0">
                <a:solidFill>
                  <a:schemeClr val="accent1">
                    <a:lumMod val="50000"/>
                  </a:schemeClr>
                </a:solidFill>
              </a:rPr>
              <a:t>то выставляется </a:t>
            </a:r>
            <a:r>
              <a:rPr lang="ru-RU" sz="2200" b="1" dirty="0">
                <a:solidFill>
                  <a:schemeClr val="accent1">
                    <a:lumMod val="50000"/>
                  </a:schemeClr>
                </a:solidFill>
              </a:rPr>
              <a:t>«НЕЗАЧЕТ» </a:t>
            </a:r>
            <a:r>
              <a:rPr lang="ru-RU" sz="2200" dirty="0">
                <a:solidFill>
                  <a:schemeClr val="accent1">
                    <a:lumMod val="50000"/>
                  </a:schemeClr>
                </a:solidFill>
              </a:rPr>
              <a:t>за невыполнение требования № 2 и </a:t>
            </a:r>
            <a:r>
              <a:rPr lang="ru-RU" sz="2200" b="1" dirty="0">
                <a:solidFill>
                  <a:schemeClr val="accent1">
                    <a:lumMod val="50000"/>
                  </a:schemeClr>
                </a:solidFill>
              </a:rPr>
              <a:t>«НЕЗАЧЕТ» </a:t>
            </a:r>
            <a:r>
              <a:rPr lang="ru-RU" sz="2200" dirty="0">
                <a:solidFill>
                  <a:schemeClr val="accent1">
                    <a:lumMod val="50000"/>
                  </a:schemeClr>
                </a:solidFill>
              </a:rPr>
              <a:t>за работу в целом (такое сочинение не проверяется по критериям оценивания).</a:t>
            </a:r>
            <a:br>
              <a:rPr lang="ru-RU" sz="2400" dirty="0">
                <a:solidFill>
                  <a:schemeClr val="accent1">
                    <a:lumMod val="50000"/>
                  </a:schemeClr>
                </a:solidFill>
              </a:rPr>
            </a:br>
            <a:endParaRPr lang="ru-RU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80988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F35D004-8F01-3B4E-A803-A5E60C5496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bg1"/>
                </a:solidFill>
              </a:rPr>
              <a:t>КРИТЕРИИ ИТОГОВОГО СОЧИНЕНИЯ</a:t>
            </a:r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43D2596-0781-5242-A8C8-F03089CEE26E}"/>
              </a:ext>
            </a:extLst>
          </p:cNvPr>
          <p:cNvSpPr txBox="1"/>
          <p:nvPr/>
        </p:nvSpPr>
        <p:spPr>
          <a:xfrm>
            <a:off x="5072333" y="2025908"/>
            <a:ext cx="7654505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Соответствие теме</a:t>
            </a:r>
            <a:b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</a:br>
            <a:endParaRPr lang="ru-RU" sz="28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Аргументация. Привлечение литературного материала</a:t>
            </a:r>
            <a:b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</a:br>
            <a:endParaRPr lang="ru-RU" sz="28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Композиция и логика рассуждения</a:t>
            </a:r>
            <a:b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</a:br>
            <a:endParaRPr lang="ru-RU" sz="28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Качество письменной речи</a:t>
            </a:r>
            <a:b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</a:br>
            <a:endParaRPr lang="ru-RU" sz="28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Грамотность</a:t>
            </a:r>
            <a:endParaRPr lang="ru-RU" sz="280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ru-RU" sz="2800" dirty="0"/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2606F795-8994-2D45-8B12-771C93B838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4713" y="2622431"/>
            <a:ext cx="3024876" cy="3024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37250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77D9ABC-EB8C-F14B-8610-6356128594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ctr"/>
          <a:lstStyle/>
          <a:p>
            <a:pPr algn="ctr"/>
            <a:r>
              <a:rPr lang="ru-RU" sz="2400" dirty="0">
                <a:solidFill>
                  <a:schemeClr val="bg1"/>
                </a:solidFill>
              </a:rPr>
              <a:t>Критерий №1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2079A5E-EF23-B144-B3A8-E2F9DC2E2D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>
            <a:normAutofit fontScale="92500" lnSpcReduction="10000"/>
          </a:bodyPr>
          <a:lstStyle/>
          <a:p>
            <a:endParaRPr lang="ru-RU" sz="24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Данный критерий нацеливает на проверку содержания сочинения. </a:t>
            </a:r>
            <a:br>
              <a:rPr lang="ru-RU" sz="24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Участник должен рассуждать на предложенную тему, выбрав путь ее раскрытия (например, отвечает на вопрос, поставленный в теме, или размышляет над предложенной проблемой и т.п.). </a:t>
            </a:r>
            <a:br>
              <a:rPr lang="ru-RU" sz="2400" dirty="0">
                <a:solidFill>
                  <a:schemeClr val="accent1">
                    <a:lumMod val="50000"/>
                  </a:schemeClr>
                </a:solidFill>
              </a:rPr>
            </a:br>
            <a:endParaRPr lang="ru-RU" sz="24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«Незачет» 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ставится только в случае, если сочинение не соответствует теме или в нем не прослеживается конкретной цели высказывания, то есть коммуникативного замысла. Во всех остальных случаях выставляется «зачет».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 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3D80C5C-47C0-414E-875A-4252B96722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26282" y="2560953"/>
            <a:ext cx="4241270" cy="1273037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Соответствие теме</a:t>
            </a:r>
            <a:endParaRPr lang="ru-RU" sz="2800" dirty="0"/>
          </a:p>
        </p:txBody>
      </p:sp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31028434-455C-DF4D-B0B5-3A571A9AFC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1093" y="3833843"/>
            <a:ext cx="1972419" cy="2027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02300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77D9ABC-EB8C-F14B-8610-6356128594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ctr"/>
          <a:lstStyle/>
          <a:p>
            <a:pPr algn="ctr"/>
            <a:r>
              <a:rPr lang="ru-RU" sz="2400" dirty="0">
                <a:solidFill>
                  <a:schemeClr val="bg1"/>
                </a:solidFill>
              </a:rPr>
              <a:t>Критерий №2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2079A5E-EF23-B144-B3A8-E2F9DC2E2D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55633" y="446088"/>
            <a:ext cx="6802967" cy="6040437"/>
          </a:xfrm>
        </p:spPr>
        <p:txBody>
          <a:bodyPr anchor="t">
            <a:normAutofit fontScale="92500" lnSpcReduction="20000"/>
          </a:bodyPr>
          <a:lstStyle/>
          <a:p>
            <a:endParaRPr lang="ru-RU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Данный критерий нацеливает на проверку умения использовать литературный материал (художественные произведения, дневники, мемуары, публицистику, произведения устного народного творчества (за исключением малых жанров), другие литературные источники) для аргументации своей позиции. </a:t>
            </a:r>
            <a:br>
              <a:rPr lang="ru-RU" sz="2400" dirty="0">
                <a:solidFill>
                  <a:schemeClr val="accent1">
                    <a:lumMod val="50000"/>
                  </a:schemeClr>
                </a:solidFill>
              </a:rPr>
            </a:br>
            <a:br>
              <a:rPr lang="ru-RU" sz="24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Участник должен строить рассуждение, привлекая для аргументации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не менее одного произведения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отечественной или мировой литературы, избирая свой путь использования литературного материала; при этом он может показать разный уровень осмысления художественного текста: от элементов смыслового анализа (например, тематика, проблематика, сюжет, характеры и т.п.) до комплексного анализа произведения в единстве формы и содержания и его интерпретации в аспекте выбранной темы. </a:t>
            </a:r>
            <a:endParaRPr lang="ru-RU" sz="24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«Незачет»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ставится при условии, если сочинение написано без привлечения литературного материала или в нем существенно искажено содержание произведения, или литературные произведения лишь упоминаются в работе, не становясь опорой для аргументации. Во всех остальных случаях выставляется «зачет».   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3D80C5C-47C0-414E-875A-4252B96722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57175" y="2884626"/>
            <a:ext cx="4729163" cy="1273037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Аргументация. Привлечение литературного материала</a:t>
            </a:r>
            <a:endParaRPr lang="ru-RU" sz="2800" dirty="0"/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AB0F1448-ADED-6C41-B16A-063E0B27A1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5773" y="4157663"/>
            <a:ext cx="1811965" cy="1862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09324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77D9ABC-EB8C-F14B-8610-6356128594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ctr"/>
          <a:lstStyle/>
          <a:p>
            <a:pPr algn="ctr"/>
            <a:r>
              <a:rPr lang="ru-RU" sz="2400" dirty="0">
                <a:solidFill>
                  <a:schemeClr val="bg1"/>
                </a:solidFill>
              </a:rPr>
              <a:t>Критерий №3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2079A5E-EF23-B144-B3A8-E2F9DC2E2D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55633" y="446088"/>
            <a:ext cx="6802967" cy="6040437"/>
          </a:xfrm>
        </p:spPr>
        <p:txBody>
          <a:bodyPr anchor="t">
            <a:normAutofit/>
          </a:bodyPr>
          <a:lstStyle/>
          <a:p>
            <a:endParaRPr lang="ru-RU" sz="20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Данный критерий нацеливает на проверку умения логично выстраивать рассуждение на предложенную тему. Участник должен выдерживать соотношение между тезисом и доказательствами.</a:t>
            </a:r>
          </a:p>
          <a:p>
            <a:pPr marL="0" indent="0">
              <a:buNone/>
            </a:pPr>
            <a:endParaRPr lang="ru-RU" sz="24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«Незачет» 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ставится при условии, если грубые логические нарушения мешают пониманию смысла сказанного или отсутствует </a:t>
            </a:r>
            <a:r>
              <a:rPr lang="ru-RU" sz="2400" dirty="0" err="1">
                <a:solidFill>
                  <a:schemeClr val="accent1">
                    <a:lumMod val="50000"/>
                  </a:schemeClr>
                </a:solidFill>
              </a:rPr>
              <a:t>тезисно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-доказательная часть. Во всех остальных случаях выставляется «зачет».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3D80C5C-47C0-414E-875A-4252B96722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57175" y="2884626"/>
            <a:ext cx="4729163" cy="1273037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Композиция и логика рассуждения</a:t>
            </a:r>
            <a:br>
              <a:rPr lang="ru-RU" sz="2800" dirty="0">
                <a:solidFill>
                  <a:schemeClr val="accent1">
                    <a:lumMod val="50000"/>
                  </a:schemeClr>
                </a:solidFill>
              </a:rPr>
            </a:br>
            <a:endParaRPr lang="ru-RU" sz="2800" dirty="0"/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AC9A5605-E573-E743-986C-EAE0452DFC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5773" y="3916930"/>
            <a:ext cx="1811965" cy="1862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87392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77D9ABC-EB8C-F14B-8610-6356128594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ctr"/>
          <a:lstStyle/>
          <a:p>
            <a:pPr algn="ctr"/>
            <a:r>
              <a:rPr lang="ru-RU" sz="2400" dirty="0">
                <a:solidFill>
                  <a:schemeClr val="bg1"/>
                </a:solidFill>
              </a:rPr>
              <a:t>Критерий №4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2079A5E-EF23-B144-B3A8-E2F9DC2E2D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55633" y="446088"/>
            <a:ext cx="6802967" cy="6040437"/>
          </a:xfrm>
        </p:spPr>
        <p:txBody>
          <a:bodyPr anchor="t">
            <a:normAutofit lnSpcReduction="10000"/>
          </a:bodyPr>
          <a:lstStyle/>
          <a:p>
            <a:endParaRPr lang="ru-RU" sz="20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Данный критерий нацеливает на проверку речевого оформления текста сочинения.</a:t>
            </a:r>
            <a:br>
              <a:rPr lang="ru-RU" sz="24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Участник должен точно выражать мысли, используя разнообразную лексику и различные грамматические конструкции, при необходимости уместно употреблять термины.</a:t>
            </a:r>
          </a:p>
          <a:p>
            <a:pPr marL="0" indent="0">
              <a:buNone/>
            </a:pPr>
            <a:endParaRPr lang="ru-RU" sz="24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«Незачет» 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ставится при условии, если низкое качество речи (в том числе речевые ошибки) существенно затрудняет понимание смысла сочинения. Во всех остальных случаях выставляется «зачет».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3D80C5C-47C0-414E-875A-4252B96722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57175" y="2884626"/>
            <a:ext cx="4729163" cy="1273037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Качество письменной речи</a:t>
            </a:r>
            <a:br>
              <a:rPr lang="ru-RU" sz="2800" dirty="0">
                <a:solidFill>
                  <a:schemeClr val="accent1">
                    <a:lumMod val="50000"/>
                  </a:schemeClr>
                </a:solidFill>
              </a:rPr>
            </a:br>
            <a:endParaRPr lang="ru-RU" sz="2800" dirty="0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3DBAEFBB-C40A-4F4F-85B4-F4D2E84A13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5773" y="4046656"/>
            <a:ext cx="1811965" cy="1862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30195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77D9ABC-EB8C-F14B-8610-6356128594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ctr"/>
          <a:lstStyle/>
          <a:p>
            <a:pPr algn="ctr"/>
            <a:r>
              <a:rPr lang="ru-RU" sz="2400" dirty="0">
                <a:solidFill>
                  <a:schemeClr val="bg1"/>
                </a:solidFill>
              </a:rPr>
              <a:t>Критерий №5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2079A5E-EF23-B144-B3A8-E2F9DC2E2D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55633" y="446088"/>
            <a:ext cx="6802967" cy="6040437"/>
          </a:xfrm>
        </p:spPr>
        <p:txBody>
          <a:bodyPr anchor="t">
            <a:normAutofit/>
          </a:bodyPr>
          <a:lstStyle/>
          <a:p>
            <a:endParaRPr lang="ru-RU" sz="20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Данный критерий позволяет оценить грамотность выпускника.</a:t>
            </a:r>
            <a:br>
              <a:rPr lang="ru-RU" sz="2400" dirty="0">
                <a:solidFill>
                  <a:schemeClr val="accent1">
                    <a:lumMod val="50000"/>
                  </a:schemeClr>
                </a:solidFill>
              </a:rPr>
            </a:br>
            <a:endParaRPr lang="ru-RU" sz="240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ru-RU" sz="24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«Незачет» 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ставится при условии, если на 100 слов приходится в сумме более пяти ошибок: грамматических, орфографических, пунктуационных </a:t>
            </a:r>
            <a:br>
              <a:rPr lang="ru-RU" sz="2400" dirty="0">
                <a:solidFill>
                  <a:schemeClr val="accent1">
                    <a:lumMod val="50000"/>
                  </a:schemeClr>
                </a:solidFill>
              </a:rPr>
            </a:br>
            <a:br>
              <a:rPr lang="ru-RU" sz="2400" dirty="0">
                <a:solidFill>
                  <a:schemeClr val="accent1">
                    <a:lumMod val="50000"/>
                  </a:schemeClr>
                </a:solidFill>
              </a:rPr>
            </a:br>
            <a:endParaRPr lang="ru-RU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3D80C5C-47C0-414E-875A-4252B96722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57175" y="2884626"/>
            <a:ext cx="4729163" cy="1273037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Грамотность</a:t>
            </a:r>
            <a:br>
              <a:rPr lang="ru-RU" sz="2800" dirty="0">
                <a:solidFill>
                  <a:schemeClr val="accent1">
                    <a:lumMod val="50000"/>
                  </a:schemeClr>
                </a:solidFill>
              </a:rPr>
            </a:br>
            <a:endParaRPr lang="ru-RU" sz="2800" dirty="0"/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622EF639-64CA-AF43-BD97-0E40B6D789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5773" y="3865171"/>
            <a:ext cx="1811965" cy="1862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63183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Цитаты">
  <a:themeElements>
    <a:clrScheme name="Пользовательские 10">
      <a:dk1>
        <a:srgbClr val="FAFAFA"/>
      </a:dk1>
      <a:lt1>
        <a:srgbClr val="FFFFFF"/>
      </a:lt1>
      <a:dk2>
        <a:srgbClr val="FAFAFA"/>
      </a:dk2>
      <a:lt2>
        <a:srgbClr val="636363"/>
      </a:lt2>
      <a:accent1>
        <a:srgbClr val="5FC7BC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Цитаты</Template>
  <TotalTime>164</TotalTime>
  <Words>1033</Words>
  <Application>Microsoft Office PowerPoint</Application>
  <PresentationFormat>Широкоэкранный</PresentationFormat>
  <Paragraphs>113</Paragraphs>
  <Slides>26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30" baseType="lpstr">
      <vt:lpstr>Arial</vt:lpstr>
      <vt:lpstr>Century Gothic</vt:lpstr>
      <vt:lpstr>Wingdings 2</vt:lpstr>
      <vt:lpstr>Цитаты</vt:lpstr>
      <vt:lpstr>Как правильно писать итоговое сочинение?</vt:lpstr>
      <vt:lpstr>Требование №1: Объем итогового сочинения</vt:lpstr>
      <vt:lpstr>Требование №2: «Самостоятельность написания итогового сочинения»</vt:lpstr>
      <vt:lpstr>КРИТЕРИИ ИТОГОВОГО СОЧИНЕНИЯ</vt:lpstr>
      <vt:lpstr>Критерий №1</vt:lpstr>
      <vt:lpstr>Критерий №2</vt:lpstr>
      <vt:lpstr>Критерий №3</vt:lpstr>
      <vt:lpstr>Критерий №4</vt:lpstr>
      <vt:lpstr>Критерий №5</vt:lpstr>
      <vt:lpstr>ПЛАН ИТОГОВОГО СОЧИНЕНИЯ</vt:lpstr>
      <vt:lpstr>КАК ПИСАТЬ ВСТУПЛЕНИЕ</vt:lpstr>
      <vt:lpstr>КАК ПИСАТЬ ЗАКЛЮЧЕНИЕ</vt:lpstr>
      <vt:lpstr>КАК СФОРМУЛИРОВАТЬ ТЕЗИС</vt:lpstr>
      <vt:lpstr>ТРЕБОВАНИЕ К АРГУМЕНТАЦИИ</vt:lpstr>
      <vt:lpstr>ОБРАЗЕЦ АРГУМЕНТА</vt:lpstr>
      <vt:lpstr>ЧТО ТАКОЕ «СВЯЗКА» И «МИКРОВЫВОД»</vt:lpstr>
      <vt:lpstr>АЛГОРИТМ НАПИСАНИЯ СОЧИНЕНИЯ</vt:lpstr>
      <vt:lpstr>ТИПИЧНЫЕ ОШИБКИ ПРИ НАПИСАНИИ ИТОГОВОГО СОЧИНЕНИ</vt:lpstr>
      <vt:lpstr>ТИПИЧНЫЕ ОШИБКИ: ЧАСТЬ 1</vt:lpstr>
      <vt:lpstr>ТИПИЧНЫЕ ОШИБКИ:ЧАСТЬ 2</vt:lpstr>
      <vt:lpstr>ПРИМЕР ИТОГОВОГО СОЧИНЕНИЯ 2019-2020</vt:lpstr>
      <vt:lpstr>ЧАСТЬ 1: ВСТУПЛЕНИЕ И ТЕЗИС</vt:lpstr>
      <vt:lpstr>АРГУМЕНТ 1</vt:lpstr>
      <vt:lpstr>АРГУМЕНТ 2 И ЗАКЛЮЧЕНИЕ</vt:lpstr>
      <vt:lpstr>УНИВЕРСАЛЬНЫЙ СПИСОК ЛИТЕРАТУРЫ</vt:lpstr>
      <vt:lpstr>СПАСИБО ЗА ВНИМАНИЕ!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 правильно писать итоговое сочинение?</dc:title>
  <dc:creator>Александра Харина</dc:creator>
  <cp:lastModifiedBy>Анастасия Калачина</cp:lastModifiedBy>
  <cp:revision>16</cp:revision>
  <dcterms:created xsi:type="dcterms:W3CDTF">2019-09-18T23:50:40Z</dcterms:created>
  <dcterms:modified xsi:type="dcterms:W3CDTF">2019-09-30T15:16:26Z</dcterms:modified>
</cp:coreProperties>
</file>