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71" r:id="rId7"/>
    <p:sldId id="266" r:id="rId8"/>
    <p:sldId id="267" r:id="rId9"/>
    <p:sldId id="268" r:id="rId10"/>
    <p:sldId id="270" r:id="rId11"/>
    <p:sldId id="263" r:id="rId12"/>
    <p:sldId id="265" r:id="rId13"/>
    <p:sldId id="272" r:id="rId14"/>
    <p:sldId id="264" r:id="rId15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00"/>
    <a:srgbClr val="663300"/>
    <a:srgbClr val="CC3300"/>
    <a:srgbClr val="9966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4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ru-RU">
              <a:ea typeface="+mn-ea"/>
            </a:endParaRPr>
          </a:p>
        </p:txBody>
      </p:sp>
      <p:sp>
        <p:nvSpPr>
          <p:cNvPr id="1024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E9FEE860-BAE0-4F32-8AA5-76338372D8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218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E58498A-2B33-4BF0-A02E-630647971F76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1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D8A70E2-DD12-4A63-8CF1-CF2D87C30135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2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8" charset="0"/>
            </a:endParaRPr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3D7B835-2130-43C2-84CB-A91DFD65A6B2}" type="slidenum">
              <a:rPr lang="ru-RU" smtClean="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eaLnBrk="1">
                <a:buFont typeface="Times New Roman" pitchFamily="18" charset="0"/>
                <a:buNone/>
              </a:pPr>
              <a:t>5</a:t>
            </a:fld>
            <a:endParaRPr lang="ru-RU" smtClean="0">
              <a:solidFill>
                <a:srgbClr val="000000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95EBB-2881-4FEF-98D9-C702A892F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54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CDC39-7901-4ACB-AB26-39707505F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49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38D17-CCE2-403C-BE63-23CF120AC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04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E874-5928-4547-A73C-46211084AB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9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E7726-561F-4355-9004-315A58CAA5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75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1088FA-B862-49AC-BA01-6A5FA86E86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1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78588-429F-418D-8C03-7C8EAD59C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52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A0224-C55B-4EC9-8251-B8D9E8CB9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927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E117EC-FB0B-47A9-B924-83851788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53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219BB-66EF-4656-97F8-4EFFBAF9F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3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C3B3B-321E-47B9-A89B-DC64C5AC5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+mn-ea"/>
                <a:cs typeface="Arial Unicode MS" charset="0"/>
              </a:defRPr>
            </a:lvl1pPr>
          </a:lstStyle>
          <a:p>
            <a:pPr>
              <a:defRPr/>
            </a:pPr>
            <a:fld id="{F17EFC32-7291-490A-9CDE-7566434051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91;&#1088;&#1086;&#1082;%20&#1076;&#1088;&#1091;&#1078;&#1073;&#1072;\&#1085;&#1077;&#1086;&#1073;&#1099;&#1095;&#1085;&#1072;&#1103;%20&#1076;&#1088;&#1091;&#1078;&#1073;&#1072;%20%202%20.wmv" TargetMode="Externa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182688" y="4422775"/>
            <a:ext cx="5500687" cy="243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6600" b="1">
                <a:solidFill>
                  <a:srgbClr val="FF0000"/>
                </a:solidFill>
                <a:latin typeface="Monotype Corsiva" pitchFamily="66" charset="0"/>
              </a:rPr>
              <a:t>тема :</a:t>
            </a:r>
          </a:p>
          <a:p>
            <a:r>
              <a:rPr lang="ru-RU" sz="6600" b="1">
                <a:solidFill>
                  <a:srgbClr val="FF0000"/>
                </a:solidFill>
                <a:latin typeface="Monotype Corsiva" pitchFamily="66" charset="0"/>
              </a:rPr>
              <a:t>    </a:t>
            </a:r>
            <a:r>
              <a:rPr lang="ru-RU" sz="9600" b="1">
                <a:solidFill>
                  <a:srgbClr val="FF0000"/>
                </a:solidFill>
                <a:latin typeface="Monotype Corsiva" pitchFamily="66" charset="0"/>
              </a:rPr>
              <a:t>Дружба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9832" y="971525"/>
            <a:ext cx="8928992" cy="512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</a:rPr>
              <a:t>В нашем классе нельзя:</a:t>
            </a:r>
            <a:endParaRPr lang="ru-RU" sz="3200" dirty="0" smtClean="0">
              <a:solidFill>
                <a:srgbClr val="663300"/>
              </a:solidFill>
            </a:endParaRPr>
          </a:p>
          <a:p>
            <a:r>
              <a:rPr lang="ru-RU" sz="3200" dirty="0" smtClean="0">
                <a:solidFill>
                  <a:srgbClr val="663300"/>
                </a:solidFill>
              </a:rPr>
              <a:t>1)Ссориться, ругаться и драться;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2)Говорить плохие слова;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3)Обзывать своих одноклассников;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4)Грубить учителям и одноклассникам;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5) Брать чужие вещи без разрешения, даже у друга.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-Кто за принятие этих законов прошу поднять руку.</a:t>
            </a:r>
          </a:p>
          <a:p>
            <a:r>
              <a:rPr lang="ru-RU" sz="3200" dirty="0" smtClean="0">
                <a:solidFill>
                  <a:srgbClr val="663300"/>
                </a:solidFill>
              </a:rPr>
              <a:t>-Эти законы дружбы я попрошу вас соблюдать каждый день.</a:t>
            </a:r>
            <a:endParaRPr lang="ru-RU" sz="32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611188" y="779463"/>
            <a:ext cx="4929187" cy="588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1pPr>
            <a:lvl2pPr eaLnBrk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2pPr>
            <a:lvl3pPr eaLnBrk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3pPr>
            <a:lvl4pPr eaLnBrk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4pPr>
            <a:lvl5pPr eaLnBrk="0"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bg1"/>
                </a:solidFill>
                <a:latin typeface="Arial" charset="0"/>
                <a:ea typeface="MS Gothic" charset="-128"/>
              </a:defRPr>
            </a:lvl9pPr>
          </a:lstStyle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Друг за друга держаться –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Недруг поддакивает, 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Друга ищи, 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Кто любит лгать, 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Не тот друг, кто мёдом мажет,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Новых друзей наживай,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Птицы сильны крыльями,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Человек без дружбы,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Какую дружбу заведёшь,</a:t>
            </a:r>
          </a:p>
          <a:p>
            <a:pPr eaLnBrk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Гору разрушает ветер,</a:t>
            </a:r>
          </a:p>
          <a:p>
            <a:pPr eaLnBrk="1">
              <a:buFont typeface="Times New Roman" pitchFamily="18" charset="0"/>
              <a:buAutoNum type="arabicPeriod"/>
            </a:pPr>
            <a:endParaRPr lang="ru-RU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83125" y="922338"/>
            <a:ext cx="45720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ничего не бояться.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97313" y="1493838"/>
            <a:ext cx="3714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 друг спорит.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54313" y="2065338"/>
            <a:ext cx="357187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найдёшь - береги.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97250" y="2565400"/>
            <a:ext cx="42862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того нельзя в друзья брать</a:t>
            </a:r>
            <a:r>
              <a:rPr lang="ru-RU" b="1">
                <a:solidFill>
                  <a:srgbClr val="996633"/>
                </a:solidFill>
              </a:rPr>
              <a:t>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40313" y="3136900"/>
            <a:ext cx="4071937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тот, кто правду скажет</a:t>
            </a: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254500" y="3708400"/>
            <a:ext cx="3929063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старых не забывай.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540250" y="4208463"/>
            <a:ext cx="4357688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люди дружбой.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8750" y="4779963"/>
            <a:ext cx="3857625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что дерево без корня.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468813" y="5351463"/>
            <a:ext cx="4071937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такую и жизнь проживёшь.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183063" y="5851525"/>
            <a:ext cx="371475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а людскую дружбу слова</a:t>
            </a:r>
            <a:r>
              <a:rPr lang="ru-RU" sz="24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6938" y="993775"/>
            <a:ext cx="4929187" cy="42132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endParaRPr lang="ru-RU" sz="3600" dirty="0"/>
          </a:p>
          <a:p>
            <a:pPr>
              <a:buFont typeface="Wingdings" pitchFamily="2" charset="2"/>
              <a:buNone/>
              <a:defRPr/>
            </a:pPr>
            <a:r>
              <a:rPr lang="ru-RU" sz="3600" dirty="0"/>
              <a:t> </a:t>
            </a:r>
            <a:r>
              <a:rPr lang="ru-RU" sz="3600" b="1" i="1" dirty="0">
                <a:solidFill>
                  <a:srgbClr val="990000"/>
                </a:solidFill>
              </a:rPr>
              <a:t>Подумай,</a:t>
            </a:r>
            <a:r>
              <a:rPr lang="ru-RU" sz="3600" dirty="0">
                <a:solidFill>
                  <a:srgbClr val="FF3300"/>
                </a:solidFill>
              </a:rPr>
              <a:t> </a:t>
            </a:r>
            <a:r>
              <a:rPr lang="ru-RU" sz="3600" b="1" i="1" dirty="0">
                <a:solidFill>
                  <a:srgbClr val="663300"/>
                </a:solidFill>
                <a:latin typeface="Garamond" pitchFamily="18" charset="0"/>
              </a:rPr>
              <a:t>что тебе надо изменить в себе – в своем характере, привычках, увлечениях, - чтобы и с тобой людям захотелось дружить</a:t>
            </a:r>
            <a:r>
              <a:rPr lang="ru-RU" sz="3600" dirty="0">
                <a:solidFill>
                  <a:srgbClr val="663300"/>
                </a:solidFill>
              </a:rPr>
              <a:t>.</a:t>
            </a:r>
          </a:p>
        </p:txBody>
      </p:sp>
      <p:pic>
        <p:nvPicPr>
          <p:cNvPr id="26627" name="Picture 3" descr="G:\урок дружба\картинки о дружбе\1292810898_54a451128a4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6130" y="1422383"/>
            <a:ext cx="3469846" cy="4929222"/>
          </a:xfrm>
          <a:prstGeom prst="round2DiagRect">
            <a:avLst>
              <a:gd name="adj1" fmla="val 5000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295896" y="1115541"/>
            <a:ext cx="8136904" cy="2391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794" tIns="50397" rIns="100794" bIns="50397" anchor="ctr">
            <a:sp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альбомном листе нарисуй такой цветок, где каждый лепесток будет твоим другом. Посередине напиши свое имя лепестки подпиши именами друзей.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8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6" y="2311391"/>
            <a:ext cx="460851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472" y="4623893"/>
            <a:ext cx="4146876" cy="2332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4351">
            <a:off x="6049912" y="2324839"/>
            <a:ext cx="3153075" cy="23648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376" y="4531276"/>
            <a:ext cx="3357138" cy="251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6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F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еобычная дружба  2 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7963"/>
            <a:ext cx="9691687" cy="707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24028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1840" y="207962"/>
            <a:ext cx="864096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2625" y="779463"/>
            <a:ext cx="8786813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800" b="1">
                <a:solidFill>
                  <a:srgbClr val="CC99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Что такое дружба? Каждый знает.</a:t>
            </a:r>
          </a:p>
          <a:p>
            <a:pPr algn="just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800" b="1">
                <a:solidFill>
                  <a:srgbClr val="CC99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Может быть и спрашивать смешно? </a:t>
            </a:r>
          </a:p>
          <a:p>
            <a:pPr algn="just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800" b="1">
                <a:solidFill>
                  <a:srgbClr val="CC99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Ну а всё же, что обозначает</a:t>
            </a:r>
          </a:p>
          <a:p>
            <a:pPr algn="just" eaLnBrk="0">
              <a:lnSpc>
                <a:spcPct val="100000"/>
              </a:lnSpc>
              <a:buClrTx/>
              <a:buSzTx/>
              <a:buFontTx/>
              <a:buNone/>
            </a:pPr>
            <a:r>
              <a:rPr lang="ru-RU" sz="4800" b="1">
                <a:solidFill>
                  <a:srgbClr val="CC990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Это слово? Значит что оно?</a:t>
            </a:r>
          </a:p>
        </p:txBody>
      </p:sp>
      <p:pic>
        <p:nvPicPr>
          <p:cNvPr id="3" name="Рисунок 2" descr="OI_b960be0a31d44acc94139a5b5284f0c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83056" y="3636961"/>
            <a:ext cx="5072098" cy="3248671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762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1"/>
          <p:cNvSpPr txBox="1">
            <a:spLocks noChangeArrowheads="1"/>
          </p:cNvSpPr>
          <p:nvPr/>
        </p:nvSpPr>
        <p:spPr bwMode="auto">
          <a:xfrm>
            <a:off x="3683000" y="1208088"/>
            <a:ext cx="30718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Дружба - </a:t>
            </a: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1111250" y="2065338"/>
            <a:ext cx="8072438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4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это взаимная привязанность двух или более людей, бескорыстная, основанная на любви и уважении.</a:t>
            </a:r>
          </a:p>
          <a:p>
            <a:r>
              <a:rPr lang="ru-RU" sz="4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(</a:t>
            </a:r>
            <a:r>
              <a:rPr lang="ru-RU" sz="4000" dirty="0" err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В.И.Даль</a:t>
            </a:r>
            <a:r>
              <a:rPr lang="ru-RU" sz="4000" dirty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" name="Рисунок 3" descr="childre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7040" y="3994151"/>
            <a:ext cx="2500330" cy="25003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254125" y="1136650"/>
            <a:ext cx="7215188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Отличительные черты дружбы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11250" y="1922463"/>
            <a:ext cx="8501063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Избирательность</a:t>
            </a:r>
          </a:p>
          <a:p>
            <a:pPr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Доверительность </a:t>
            </a:r>
          </a:p>
          <a:p>
            <a:pPr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Бескорыстность </a:t>
            </a:r>
          </a:p>
          <a:p>
            <a:pPr>
              <a:lnSpc>
                <a:spcPct val="150000"/>
              </a:lnSpc>
              <a:buClr>
                <a:srgbClr val="996633"/>
              </a:buClr>
              <a:buFont typeface="Wingdings" pitchFamily="2" charset="2"/>
              <a:buChar char="ü"/>
            </a:pPr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Взаимные симпатии </a:t>
            </a:r>
          </a:p>
          <a:p>
            <a:pPr>
              <a:lnSpc>
                <a:spcPct val="150000"/>
              </a:lnSpc>
              <a:buClr>
                <a:srgbClr val="996633"/>
              </a:buClr>
            </a:pPr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      и общность интересов</a:t>
            </a:r>
            <a:endParaRPr lang="ru-RU" sz="3200"/>
          </a:p>
        </p:txBody>
      </p:sp>
      <p:pic>
        <p:nvPicPr>
          <p:cNvPr id="4" name="Рисунок 3" descr="2484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320" y="2136763"/>
            <a:ext cx="2797685" cy="39146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C0099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325688" y="1136650"/>
            <a:ext cx="5286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«Друг – это тот, кто…»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896938" y="2136775"/>
            <a:ext cx="242887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u="sng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Друг – </a:t>
            </a:r>
          </a:p>
          <a:p>
            <a:endParaRPr lang="ru-RU" sz="3200" b="1" u="sng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Приятель – </a:t>
            </a:r>
          </a:p>
          <a:p>
            <a:endParaRPr lang="ru-RU" sz="3200" b="1" u="sng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u="sng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Товарищ – </a:t>
            </a:r>
          </a:p>
          <a:p>
            <a:endParaRPr lang="ru-RU" sz="320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754313" y="2136775"/>
            <a:ext cx="65008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тот, кто связан с кем-то дружбой.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3325813" y="2994025"/>
            <a:ext cx="635793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близкий, знакомый, с которым состоят в дружеских отношениях.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2938" y="4422775"/>
            <a:ext cx="664368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человек, близкий по общности, взглядов, деятельности, условий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840" y="1115541"/>
            <a:ext cx="8928992" cy="5702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Настоящий друг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–</a:t>
            </a:r>
            <a:r>
              <a:rPr lang="ru-RU" sz="2800" b="1" dirty="0" smtClean="0">
                <a:latin typeface="Franklin Gothic Book" pitchFamily="34" charset="0"/>
              </a:rPr>
              <a:t>  </a:t>
            </a:r>
            <a:r>
              <a:rPr lang="ru-RU" sz="2800" b="1" dirty="0" smtClean="0">
                <a:solidFill>
                  <a:schemeClr val="accent2"/>
                </a:solidFill>
                <a:latin typeface="Franklin Gothic Book" pitchFamily="34" charset="0"/>
              </a:rPr>
              <a:t>это тот, кто никогда не обманывает своего друга.</a:t>
            </a:r>
          </a:p>
          <a:p>
            <a:endParaRPr lang="ru-RU" sz="2800" b="1" dirty="0" smtClean="0">
              <a:solidFill>
                <a:schemeClr val="accent2"/>
              </a:solidFill>
              <a:latin typeface="Franklin Gothic Book" pitchFamily="34" charset="0"/>
            </a:endParaRPr>
          </a:p>
          <a:p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Настоящий друг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–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Franklin Gothic Book" pitchFamily="34" charset="0"/>
              </a:rPr>
              <a:t>это тот, кто не пожалеет поделиться  со своим другом всем, что сам имеет.</a:t>
            </a:r>
          </a:p>
          <a:p>
            <a:endParaRPr lang="ru-RU" sz="2800" b="1" dirty="0" smtClean="0">
              <a:solidFill>
                <a:schemeClr val="hlink"/>
              </a:solidFill>
              <a:latin typeface="Franklin Gothic Book" pitchFamily="34" charset="0"/>
            </a:endParaRPr>
          </a:p>
          <a:p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Настоящий друг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–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Franklin Gothic Book" pitchFamily="34" charset="0"/>
              </a:rPr>
              <a:t>это тот, кто не станет смеяться над бедой или неудачей своего друга.</a:t>
            </a:r>
          </a:p>
          <a:p>
            <a:endParaRPr lang="ru-RU" sz="2800" b="1" dirty="0" smtClean="0">
              <a:solidFill>
                <a:schemeClr val="tx2"/>
              </a:solidFill>
              <a:latin typeface="Franklin Gothic Book" pitchFamily="34" charset="0"/>
            </a:endParaRPr>
          </a:p>
          <a:p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Настоящий друг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–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Franklin Gothic Book" pitchFamily="34" charset="0"/>
              </a:rPr>
              <a:t>это тот, с кем всегда интересно и никогда не скучно.</a:t>
            </a:r>
          </a:p>
          <a:p>
            <a:endParaRPr lang="ru-RU" sz="2800" b="1" dirty="0" smtClean="0">
              <a:solidFill>
                <a:schemeClr val="hlink"/>
              </a:solidFill>
              <a:latin typeface="Franklin Gothic Book" pitchFamily="34" charset="0"/>
            </a:endParaRPr>
          </a:p>
          <a:p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Настоящий друг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rgbClr val="FF3300"/>
                </a:solidFill>
                <a:latin typeface="Franklin Gothic Book" pitchFamily="34" charset="0"/>
              </a:rPr>
              <a:t>–</a:t>
            </a:r>
            <a:r>
              <a:rPr lang="ru-RU" sz="2800" b="1" dirty="0" smtClean="0">
                <a:latin typeface="Franklin Gothic Book" pitchFamily="34" charset="0"/>
              </a:rPr>
              <a:t> </a:t>
            </a:r>
            <a:r>
              <a:rPr lang="ru-RU" sz="2800" b="1" dirty="0" smtClean="0">
                <a:solidFill>
                  <a:schemeClr val="accent2"/>
                </a:solidFill>
                <a:latin typeface="Franklin Gothic Book" pitchFamily="34" charset="0"/>
              </a:rPr>
              <a:t>это тот, кто постарается защитить от обидчика.</a:t>
            </a:r>
            <a:r>
              <a:rPr lang="ru-RU" sz="2800" dirty="0" smtClean="0">
                <a:latin typeface="Franklin Gothic Book" pitchFamily="34" charset="0"/>
              </a:rPr>
              <a:t> </a:t>
            </a:r>
            <a:endParaRPr lang="ru-RU" sz="2800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0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1840" y="1152559"/>
            <a:ext cx="8352928" cy="5129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996633"/>
                </a:solidFill>
              </a:rPr>
              <a:t>ЗАКОНЫ ДРУЖБЫ.</a:t>
            </a:r>
            <a:endParaRPr lang="ru-RU" sz="3200" dirty="0" smtClean="0">
              <a:solidFill>
                <a:srgbClr val="996633"/>
              </a:solidFill>
            </a:endParaRP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Не обзывай и не унижай своего друга.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Помогай другу в беде.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Не обманывай друга, будь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с ним честен.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Не предавай своего друга.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Умей признать свои ошибки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и помириться с другом.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Будь внимателен к своему 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другу.</a:t>
            </a:r>
          </a:p>
          <a:p>
            <a:pPr lvl="0"/>
            <a:r>
              <a:rPr lang="ru-RU" sz="3200" dirty="0" smtClean="0">
                <a:solidFill>
                  <a:srgbClr val="996633"/>
                </a:solidFill>
              </a:rPr>
              <a:t>Умей уступать своему другу.</a:t>
            </a:r>
            <a:endParaRPr lang="ru-RU" sz="3200" dirty="0">
              <a:solidFill>
                <a:srgbClr val="996633"/>
              </a:solidFill>
            </a:endParaRPr>
          </a:p>
        </p:txBody>
      </p:sp>
      <p:pic>
        <p:nvPicPr>
          <p:cNvPr id="3" name="Picture 3" descr="шабельник031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7146" y="2290329"/>
            <a:ext cx="2825231" cy="3950002"/>
          </a:xfrm>
          <a:prstGeom prst="rect">
            <a:avLst/>
          </a:prstGeo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1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23888" y="2483693"/>
            <a:ext cx="7776864" cy="3870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Если друг рассказал тебе что-то по секрету, нужно этот секрет хранить.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Поддержи друга, если у него неприятности. Порадуйся вместе с ним его успехам.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Не завидуй другу!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Если ты поссорился с другом, постарайся понять,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в чём твоя вина. Извинись, если невзначай обидишь друга, и предложи ему помириться.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Никогда не сплетничай о своих друзьях. Старайся замечать прежде всего хорошее в человеке. </a:t>
            </a:r>
          </a:p>
          <a:p>
            <a:pPr>
              <a:buFontTx/>
              <a:buNone/>
            </a:pPr>
            <a:r>
              <a:rPr lang="ru-RU" sz="2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О достоинствах своего друга расскажи каждому.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664048" y="955332"/>
            <a:ext cx="5173736" cy="722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Правила Дружбы  </a:t>
            </a:r>
            <a:endParaRPr lang="ru-RU" sz="4400" b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:\CLIPART8\J0343395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3828" y="611484"/>
            <a:ext cx="143827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574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5856" y="1286143"/>
            <a:ext cx="8208912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63300"/>
                </a:solidFill>
              </a:rPr>
              <a:t>В нашем классе можно:</a:t>
            </a:r>
            <a:endParaRPr lang="ru-RU" sz="4000" dirty="0">
              <a:solidFill>
                <a:srgbClr val="663300"/>
              </a:solidFill>
            </a:endParaRPr>
          </a:p>
          <a:p>
            <a:r>
              <a:rPr lang="ru-RU" sz="4000" dirty="0">
                <a:solidFill>
                  <a:srgbClr val="663300"/>
                </a:solidFill>
              </a:rPr>
              <a:t>1)Говорить добрые и вежливые слова;</a:t>
            </a:r>
          </a:p>
          <a:p>
            <a:r>
              <a:rPr lang="ru-RU" sz="4000" dirty="0">
                <a:solidFill>
                  <a:srgbClr val="663300"/>
                </a:solidFill>
              </a:rPr>
              <a:t>2)Приветствовать друг друга каждый день;</a:t>
            </a:r>
          </a:p>
          <a:p>
            <a:r>
              <a:rPr lang="ru-RU" sz="4000" dirty="0">
                <a:solidFill>
                  <a:srgbClr val="663300"/>
                </a:solidFill>
              </a:rPr>
              <a:t>3)Дружно принимать участие во всех делах школы и класса;</a:t>
            </a:r>
          </a:p>
          <a:p>
            <a:r>
              <a:rPr lang="ru-RU" sz="4000" dirty="0">
                <a:solidFill>
                  <a:srgbClr val="663300"/>
                </a:solidFill>
              </a:rPr>
              <a:t>4)Следить за своим здоровьем;</a:t>
            </a:r>
          </a:p>
          <a:p>
            <a:r>
              <a:rPr lang="ru-RU" sz="4000" dirty="0">
                <a:solidFill>
                  <a:srgbClr val="663300"/>
                </a:solidFill>
              </a:rPr>
              <a:t>5)Дружить, смеяться и шутить</a:t>
            </a:r>
            <a:r>
              <a:rPr lang="ru-RU" sz="4000" dirty="0" smtClean="0">
                <a:solidFill>
                  <a:srgbClr val="663300"/>
                </a:solidFill>
              </a:rPr>
              <a:t>.</a:t>
            </a:r>
            <a:endParaRPr lang="ru-RU" sz="40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34612</TotalTime>
  <Words>566</Words>
  <Application>Microsoft Office PowerPoint</Application>
  <PresentationFormat>Произвольный</PresentationFormat>
  <Paragraphs>93</Paragraphs>
  <Slides>14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MS Gothic</vt:lpstr>
      <vt:lpstr>Arial</vt:lpstr>
      <vt:lpstr>Arial Unicode MS</vt:lpstr>
      <vt:lpstr>Calibri</vt:lpstr>
      <vt:lpstr>Franklin Gothic Book</vt:lpstr>
      <vt:lpstr>Garamond</vt:lpstr>
      <vt:lpstr>Monotype Corsiva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NMezhevikina</dc:creator>
  <cp:lastModifiedBy>Sabaraikini</cp:lastModifiedBy>
  <cp:revision>24</cp:revision>
  <cp:lastPrinted>1601-01-01T00:00:00Z</cp:lastPrinted>
  <dcterms:created xsi:type="dcterms:W3CDTF">2010-10-20T12:13:29Z</dcterms:created>
  <dcterms:modified xsi:type="dcterms:W3CDTF">2020-04-23T14:37:37Z</dcterms:modified>
</cp:coreProperties>
</file>